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wmf" ContentType="image/x-wmf"/>
  <Default Extension="jpg" ContentType="image/jpeg"/>
  <Default Extension="jpeg" ContentType="image/jpeg"/>
  <Default Extension="rels" ContentType="application/vnd.openxmlformats-package.relationships+xml"/>
  <Default Extension="gif" ContentType="image/gi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bin" ContentType="audio/unknown"/>
  <Override PartName="/ppt/media/audio2.bin" ContentType="audio/unknown"/>
  <Override PartName="/ppt/media/audio3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08" r:id="rId4"/>
    <p:sldId id="303" r:id="rId5"/>
    <p:sldId id="309" r:id="rId6"/>
    <p:sldId id="304" r:id="rId7"/>
    <p:sldId id="310" r:id="rId8"/>
    <p:sldId id="305" r:id="rId9"/>
    <p:sldId id="311" r:id="rId10"/>
    <p:sldId id="306" r:id="rId11"/>
    <p:sldId id="312" r:id="rId12"/>
    <p:sldId id="307" r:id="rId13"/>
    <p:sldId id="313" r:id="rId14"/>
    <p:sldId id="315" r:id="rId15"/>
    <p:sldId id="316" r:id="rId16"/>
    <p:sldId id="320" r:id="rId17"/>
    <p:sldId id="321" r:id="rId18"/>
    <p:sldId id="324" r:id="rId19"/>
    <p:sldId id="325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D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2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2463-F253-FD4B-8135-8BFCB9BC7273}" type="datetimeFigureOut">
              <a:rPr lang="en-US" smtClean="0"/>
              <a:t>4/17/14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144EA-D4FF-E64B-8DD1-EABA0262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21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2463-F253-FD4B-8135-8BFCB9BC7273}" type="datetimeFigureOut">
              <a:rPr lang="en-US" smtClean="0"/>
              <a:t>4/17/14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144EA-D4FF-E64B-8DD1-EABA0262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95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2463-F253-FD4B-8135-8BFCB9BC7273}" type="datetimeFigureOut">
              <a:rPr lang="en-US" smtClean="0"/>
              <a:t>4/17/14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144EA-D4FF-E64B-8DD1-EABA0262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84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2463-F253-FD4B-8135-8BFCB9BC7273}" type="datetimeFigureOut">
              <a:rPr lang="en-US" smtClean="0"/>
              <a:t>4/17/14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144EA-D4FF-E64B-8DD1-EABA0262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83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2463-F253-FD4B-8135-8BFCB9BC7273}" type="datetimeFigureOut">
              <a:rPr lang="en-US" smtClean="0"/>
              <a:t>4/17/14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144EA-D4FF-E64B-8DD1-EABA0262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50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2463-F253-FD4B-8135-8BFCB9BC7273}" type="datetimeFigureOut">
              <a:rPr lang="en-US" smtClean="0"/>
              <a:t>4/17/14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144EA-D4FF-E64B-8DD1-EABA0262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91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2463-F253-FD4B-8135-8BFCB9BC7273}" type="datetimeFigureOut">
              <a:rPr lang="en-US" smtClean="0"/>
              <a:t>4/17/14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144EA-D4FF-E64B-8DD1-EABA0262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82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2463-F253-FD4B-8135-8BFCB9BC7273}" type="datetimeFigureOut">
              <a:rPr lang="en-US" smtClean="0"/>
              <a:t>4/17/14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144EA-D4FF-E64B-8DD1-EABA0262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0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2463-F253-FD4B-8135-8BFCB9BC7273}" type="datetimeFigureOut">
              <a:rPr lang="en-US" smtClean="0"/>
              <a:t>4/17/14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144EA-D4FF-E64B-8DD1-EABA0262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34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2463-F253-FD4B-8135-8BFCB9BC7273}" type="datetimeFigureOut">
              <a:rPr lang="en-US" smtClean="0"/>
              <a:t>4/17/14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144EA-D4FF-E64B-8DD1-EABA0262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08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2463-F253-FD4B-8135-8BFCB9BC7273}" type="datetimeFigureOut">
              <a:rPr lang="en-US" smtClean="0"/>
              <a:t>4/17/14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144EA-D4FF-E64B-8DD1-EABA0262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3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22463-F253-FD4B-8135-8BFCB9BC7273}" type="datetimeFigureOut">
              <a:rPr lang="en-US" smtClean="0"/>
              <a:t>4/17/14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144EA-D4FF-E64B-8DD1-EABA0262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g"/><Relationship Id="rId5" Type="http://schemas.openxmlformats.org/officeDocument/2006/relationships/image" Target="../media/image3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gif"/><Relationship Id="rId5" Type="http://schemas.openxmlformats.org/officeDocument/2006/relationships/image" Target="../media/image3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jpg"/><Relationship Id="rId5" Type="http://schemas.openxmlformats.org/officeDocument/2006/relationships/image" Target="../media/image3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3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2.jpg"/><Relationship Id="rId5" Type="http://schemas.openxmlformats.org/officeDocument/2006/relationships/image" Target="../media/image3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jpg"/><Relationship Id="rId5" Type="http://schemas.openxmlformats.org/officeDocument/2006/relationships/image" Target="../media/image3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2.jpg"/><Relationship Id="rId5" Type="http://schemas.openxmlformats.org/officeDocument/2006/relationships/image" Target="../media/image3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jpg"/><Relationship Id="rId5" Type="http://schemas.openxmlformats.org/officeDocument/2006/relationships/image" Target="../media/image3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2.jpg"/><Relationship Id="rId5" Type="http://schemas.openxmlformats.org/officeDocument/2006/relationships/image" Target="../media/image3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jpg"/><Relationship Id="rId5" Type="http://schemas.openxmlformats.org/officeDocument/2006/relationships/image" Target="../media/image3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2.bin"/><Relationship Id="rId3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2.bin"/><Relationship Id="rId3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2.bin"/><Relationship Id="rId3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2.bin"/><Relationship Id="rId3" Type="http://schemas.openxmlformats.org/officeDocument/2006/relationships/image" Target="../media/image1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2.bin"/><Relationship Id="rId3" Type="http://schemas.openxmlformats.org/officeDocument/2006/relationships/image" Target="../media/image2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2.bin"/><Relationship Id="rId3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slide" Target="slide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g"/><Relationship Id="rId5" Type="http://schemas.openxmlformats.org/officeDocument/2006/relationships/image" Target="../media/image3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2.bin"/><Relationship Id="rId3" Type="http://schemas.openxmlformats.org/officeDocument/2006/relationships/image" Target="../media/image2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2.bin"/><Relationship Id="rId3" Type="http://schemas.openxmlformats.org/officeDocument/2006/relationships/image" Target="../media/image2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slide" Target="slide4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2.bin"/><Relationship Id="rId3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3.bin"/><Relationship Id="rId3" Type="http://schemas.openxmlformats.org/officeDocument/2006/relationships/image" Target="../media/image25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g"/><Relationship Id="rId5" Type="http://schemas.openxmlformats.org/officeDocument/2006/relationships/image" Target="../media/image3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g"/><Relationship Id="rId5" Type="http://schemas.openxmlformats.org/officeDocument/2006/relationships/image" Target="../media/image3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9802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In the Reference Section!</a:t>
            </a:r>
            <a:endParaRPr lang="en-US" dirty="0">
              <a:solidFill>
                <a:srgbClr val="F2F2F2"/>
              </a:solidFill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90128"/>
            <a:ext cx="6400800" cy="814394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/>
                <a:cs typeface="Comic Sans MS"/>
              </a:rPr>
              <a:t>What book should I look at?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 descr="stk19948boj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70" y="2437950"/>
            <a:ext cx="2872030" cy="1787642"/>
          </a:xfrm>
          <a:prstGeom prst="rect">
            <a:avLst/>
          </a:prstGeom>
        </p:spPr>
      </p:pic>
      <p:pic>
        <p:nvPicPr>
          <p:cNvPr id="7" name="Picture 6" descr="AA0027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02" y="2437950"/>
            <a:ext cx="2415230" cy="150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1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Atlas</a:t>
            </a:r>
            <a:endParaRPr lang="en-US" dirty="0">
              <a:solidFill>
                <a:srgbClr val="F2F2F2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4992" y="1847201"/>
            <a:ext cx="4591807" cy="3729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An atlas is a book of maps.  You can find an atlas with maps of Indiana, or the United States, or even the whole world.</a:t>
            </a:r>
          </a:p>
        </p:txBody>
      </p:sp>
      <p:pic>
        <p:nvPicPr>
          <p:cNvPr id="5" name="Picture 4" descr="a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517110"/>
            <a:ext cx="3035806" cy="4026268"/>
          </a:xfrm>
          <a:prstGeom prst="rect">
            <a:avLst/>
          </a:prstGeom>
        </p:spPr>
      </p:pic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87900" y="6172200"/>
            <a:ext cx="7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Next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642556"/>
            <a:ext cx="13751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rgbClr val="D7E4BD"/>
                </a:solidFill>
                <a:latin typeface="Comic Sans MS"/>
                <a:cs typeface="Comic Sans MS"/>
              </a:rPr>
              <a:t>Image from </a:t>
            </a:r>
            <a:r>
              <a:rPr lang="en-US" sz="800" i="1" dirty="0" err="1" smtClean="0">
                <a:solidFill>
                  <a:srgbClr val="D7E4BD"/>
                </a:solidFill>
                <a:latin typeface="Comic Sans MS"/>
                <a:cs typeface="Comic Sans MS"/>
              </a:rPr>
              <a:t>amazon.com</a:t>
            </a:r>
            <a:endParaRPr lang="en-US" sz="800" i="1" dirty="0">
              <a:solidFill>
                <a:srgbClr val="D7E4BD"/>
              </a:solidFill>
              <a:latin typeface="Comic Sans MS"/>
              <a:cs typeface="Comic Sans MS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" y="58297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4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6678"/>
            <a:ext cx="8229600" cy="5804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Would you like to help your parents plan a trip to Indianapolis?  Use an atlas to find a map!</a:t>
            </a:r>
          </a:p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INFH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299" y="1780525"/>
            <a:ext cx="3370950" cy="4085999"/>
          </a:xfrm>
          <a:prstGeom prst="rect">
            <a:avLst/>
          </a:prstGeom>
        </p:spPr>
      </p:pic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87900" y="6172200"/>
            <a:ext cx="7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Next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642556"/>
            <a:ext cx="36238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rgbClr val="D7E4BD"/>
                </a:solidFill>
                <a:latin typeface="Comic Sans MS"/>
                <a:cs typeface="Comic Sans MS"/>
              </a:rPr>
              <a:t>Image from http://</a:t>
            </a:r>
            <a:r>
              <a:rPr lang="en-US" sz="800" i="1" dirty="0" err="1">
                <a:solidFill>
                  <a:srgbClr val="D7E4BD"/>
                </a:solidFill>
                <a:latin typeface="Comic Sans MS"/>
                <a:cs typeface="Comic Sans MS"/>
              </a:rPr>
              <a:t>www.sitesatlas.com</a:t>
            </a:r>
            <a:r>
              <a:rPr lang="en-US" sz="800" i="1" dirty="0">
                <a:solidFill>
                  <a:srgbClr val="D7E4BD"/>
                </a:solidFill>
                <a:latin typeface="Comic Sans MS"/>
                <a:cs typeface="Comic Sans MS"/>
              </a:rPr>
              <a:t>/Flash/</a:t>
            </a:r>
            <a:r>
              <a:rPr lang="en-US" sz="800" i="1" dirty="0" err="1">
                <a:solidFill>
                  <a:srgbClr val="D7E4BD"/>
                </a:solidFill>
                <a:latin typeface="Comic Sans MS"/>
                <a:cs typeface="Comic Sans MS"/>
              </a:rPr>
              <a:t>USCan</a:t>
            </a:r>
            <a:r>
              <a:rPr lang="en-US" sz="800" i="1" dirty="0">
                <a:solidFill>
                  <a:srgbClr val="D7E4BD"/>
                </a:solidFill>
                <a:latin typeface="Comic Sans MS"/>
                <a:cs typeface="Comic Sans MS"/>
              </a:rPr>
              <a:t>/static/</a:t>
            </a:r>
            <a:r>
              <a:rPr lang="en-US" sz="800" i="1" dirty="0" err="1">
                <a:solidFill>
                  <a:srgbClr val="D7E4BD"/>
                </a:solidFill>
                <a:latin typeface="Comic Sans MS"/>
                <a:cs typeface="Comic Sans MS"/>
              </a:rPr>
              <a:t>INFH.htm</a:t>
            </a:r>
            <a:r>
              <a:rPr lang="en-US" sz="800" i="1" dirty="0">
                <a:solidFill>
                  <a:srgbClr val="D7E4BD"/>
                </a:solidFill>
                <a:latin typeface="Comic Sans MS"/>
                <a:cs typeface="Comic Sans MS"/>
              </a:rPr>
              <a:t> 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" y="58665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3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Almanac</a:t>
            </a:r>
            <a:endParaRPr lang="en-US" dirty="0">
              <a:solidFill>
                <a:srgbClr val="F2F2F2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99226" cy="433489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An almanac is a book that is published every year that has information about how the planets and space affect Earth.  It has a calendar of days, weeks, and months.  It also gives facts about sunrises and sunsets, the seasons, and changes in tides.</a:t>
            </a: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sz="1300" i="1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al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27" y="1417638"/>
            <a:ext cx="2733073" cy="4043007"/>
          </a:xfrm>
          <a:prstGeom prst="rect">
            <a:avLst/>
          </a:prstGeom>
        </p:spPr>
      </p:pic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87900" y="6172200"/>
            <a:ext cx="7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Next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642556"/>
            <a:ext cx="13751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rgbClr val="D7E4BD"/>
                </a:solidFill>
                <a:latin typeface="Comic Sans MS"/>
                <a:cs typeface="Comic Sans MS"/>
              </a:rPr>
              <a:t>Image from </a:t>
            </a:r>
            <a:r>
              <a:rPr lang="en-US" sz="800" i="1" dirty="0" err="1" smtClean="0">
                <a:solidFill>
                  <a:srgbClr val="D7E4BD"/>
                </a:solidFill>
                <a:latin typeface="Comic Sans MS"/>
                <a:cs typeface="Comic Sans MS"/>
              </a:rPr>
              <a:t>amazon.com</a:t>
            </a:r>
            <a:endParaRPr lang="en-US" sz="800" i="1" dirty="0">
              <a:solidFill>
                <a:srgbClr val="D7E4BD"/>
              </a:solidFill>
              <a:latin typeface="Comic Sans MS"/>
              <a:cs typeface="Comic Sans MS"/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765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72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7327"/>
            <a:ext cx="8229600" cy="6049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If you want to know when solar eclipses will happen in the future, you can look in an almanac!</a:t>
            </a: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Screen Shot 2014-04-07 at 12.37.4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6" t="19909" r="30553"/>
          <a:stretch/>
        </p:blipFill>
        <p:spPr>
          <a:xfrm>
            <a:off x="2919908" y="2006620"/>
            <a:ext cx="3109819" cy="3944815"/>
          </a:xfrm>
          <a:prstGeom prst="rect">
            <a:avLst/>
          </a:prstGeom>
        </p:spPr>
      </p:pic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87900" y="6172200"/>
            <a:ext cx="7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Next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642556"/>
            <a:ext cx="61210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D7E4BD"/>
                </a:solidFill>
                <a:latin typeface="Comic Sans MS"/>
                <a:cs typeface="Comic Sans MS"/>
              </a:rPr>
              <a:t>Image from </a:t>
            </a:r>
            <a:r>
              <a:rPr lang="en-US" sz="800" i="1" dirty="0">
                <a:solidFill>
                  <a:srgbClr val="D7E4BD"/>
                </a:solidFill>
                <a:latin typeface="Comic Sans MS"/>
                <a:cs typeface="Comic Sans MS"/>
              </a:rPr>
              <a:t>The Old Farmer’s Almanac for Kids (http://</a:t>
            </a:r>
            <a:r>
              <a:rPr lang="en-US" sz="800" i="1" dirty="0" err="1">
                <a:solidFill>
                  <a:srgbClr val="D7E4BD"/>
                </a:solidFill>
                <a:latin typeface="Comic Sans MS"/>
                <a:cs typeface="Comic Sans MS"/>
              </a:rPr>
              <a:t>www.amazon.com</a:t>
            </a:r>
            <a:r>
              <a:rPr lang="en-US" sz="800" i="1" dirty="0">
                <a:solidFill>
                  <a:srgbClr val="D7E4BD"/>
                </a:solidFill>
                <a:latin typeface="Comic Sans MS"/>
                <a:cs typeface="Comic Sans MS"/>
              </a:rPr>
              <a:t>/The-Old-Farmers-Almanac-Kids/</a:t>
            </a:r>
            <a:r>
              <a:rPr lang="en-US" sz="800" i="1" dirty="0" err="1">
                <a:solidFill>
                  <a:srgbClr val="D7E4BD"/>
                </a:solidFill>
                <a:latin typeface="Comic Sans MS"/>
                <a:cs typeface="Comic Sans MS"/>
              </a:rPr>
              <a:t>dp</a:t>
            </a:r>
            <a:r>
              <a:rPr lang="en-US" sz="800" i="1" dirty="0">
                <a:solidFill>
                  <a:srgbClr val="D7E4BD"/>
                </a:solidFill>
                <a:latin typeface="Comic Sans MS"/>
                <a:cs typeface="Comic Sans MS"/>
              </a:rPr>
              <a:t>/1571983589) </a:t>
            </a:r>
            <a:endParaRPr lang="en-US" sz="800" dirty="0">
              <a:solidFill>
                <a:srgbClr val="D7E4BD"/>
              </a:solidFill>
              <a:latin typeface="Comic Sans MS"/>
              <a:cs typeface="Comic Sans MS"/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" y="58297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0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1766384"/>
            <a:ext cx="44181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D7E4BD"/>
                </a:solidFill>
                <a:latin typeface="Comic Sans MS"/>
                <a:cs typeface="Comic Sans MS"/>
              </a:rPr>
              <a:t>Dictionaries are for:</a:t>
            </a:r>
          </a:p>
          <a:p>
            <a:endParaRPr lang="en-US" sz="2400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457200" indent="-457200">
              <a:buAutoNum type="alphaLcPeriod"/>
            </a:pPr>
            <a:r>
              <a:rPr lang="en-US" sz="2400" dirty="0" smtClean="0">
                <a:solidFill>
                  <a:srgbClr val="D7E4BD"/>
                </a:solidFill>
                <a:latin typeface="Comic Sans MS"/>
                <a:cs typeface="Comic Sans MS"/>
              </a:rPr>
              <a:t>Definitions (meanings of words)</a:t>
            </a:r>
          </a:p>
          <a:p>
            <a:endParaRPr lang="en-US" sz="2400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algn="ctr"/>
            <a:r>
              <a:rPr lang="en-US" sz="2400" dirty="0" smtClean="0">
                <a:solidFill>
                  <a:srgbClr val="D7E4BD"/>
                </a:solidFill>
                <a:latin typeface="Comic Sans MS"/>
                <a:cs typeface="Comic Sans MS"/>
              </a:rPr>
              <a:t>or</a:t>
            </a:r>
          </a:p>
          <a:p>
            <a:endParaRPr lang="en-US" sz="2400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rgbClr val="D7E4BD"/>
                </a:solidFill>
                <a:latin typeface="Comic Sans MS"/>
                <a:cs typeface="Comic Sans MS"/>
              </a:rPr>
              <a:t>b. 	Synonyms (different words with the same meaning)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6096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2F2F2"/>
                </a:solidFill>
                <a:latin typeface="Comic Sans MS"/>
                <a:cs typeface="Comic Sans MS"/>
              </a:rPr>
              <a:t>Quick Review!</a:t>
            </a:r>
            <a:endParaRPr lang="en-US" sz="3200" b="1" dirty="0">
              <a:solidFill>
                <a:srgbClr val="F2F2F2"/>
              </a:solidFill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6903" y="6172200"/>
            <a:ext cx="270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Click to see the answer</a:t>
            </a:r>
          </a:p>
        </p:txBody>
      </p:sp>
      <p:pic>
        <p:nvPicPr>
          <p:cNvPr id="2" name="Picture 1" descr="q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89" y="2146229"/>
            <a:ext cx="3644105" cy="24475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6642556"/>
            <a:ext cx="47715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solidFill>
                  <a:srgbClr val="F2F2F2"/>
                </a:solidFill>
                <a:latin typeface="Comic Sans MS"/>
                <a:cs typeface="Comic Sans MS"/>
              </a:rPr>
              <a:t>Image </a:t>
            </a:r>
            <a:r>
              <a:rPr lang="en-US" sz="800" i="1" dirty="0" err="1" smtClean="0">
                <a:solidFill>
                  <a:srgbClr val="F2F2F2"/>
                </a:solidFill>
                <a:latin typeface="Comic Sans MS"/>
                <a:cs typeface="Comic Sans MS"/>
              </a:rPr>
              <a:t>fom</a:t>
            </a:r>
            <a:r>
              <a:rPr lang="en-US" sz="800" i="1" dirty="0" smtClean="0">
                <a:solidFill>
                  <a:srgbClr val="F2F2F2"/>
                </a:solidFill>
                <a:latin typeface="Comic Sans MS"/>
                <a:cs typeface="Comic Sans MS"/>
              </a:rPr>
              <a:t> http</a:t>
            </a:r>
            <a:r>
              <a:rPr lang="en-US" sz="800" i="1" dirty="0">
                <a:solidFill>
                  <a:srgbClr val="F2F2F2"/>
                </a:solidFill>
                <a:latin typeface="Comic Sans MS"/>
                <a:cs typeface="Comic Sans MS"/>
              </a:rPr>
              <a:t>://</a:t>
            </a:r>
            <a:r>
              <a:rPr lang="en-US" sz="800" i="1" dirty="0" err="1">
                <a:solidFill>
                  <a:srgbClr val="F2F2F2"/>
                </a:solidFill>
                <a:latin typeface="Comic Sans MS"/>
                <a:cs typeface="Comic Sans MS"/>
              </a:rPr>
              <a:t>surveys.answers.com</a:t>
            </a:r>
            <a:r>
              <a:rPr lang="en-US" sz="800" i="1" dirty="0">
                <a:solidFill>
                  <a:srgbClr val="F2F2F2"/>
                </a:solidFill>
                <a:latin typeface="Comic Sans MS"/>
                <a:cs typeface="Comic Sans MS"/>
              </a:rPr>
              <a:t>/article/17040419/Top-Survey-Question-</a:t>
            </a:r>
            <a:r>
              <a:rPr lang="en-US" sz="800" i="1" dirty="0" err="1">
                <a:solidFill>
                  <a:srgbClr val="F2F2F2"/>
                </a:solidFill>
                <a:latin typeface="Comic Sans MS"/>
                <a:cs typeface="Comic Sans MS"/>
              </a:rPr>
              <a:t>Examples.html</a:t>
            </a:r>
            <a:endParaRPr lang="en-US" sz="800" i="1" dirty="0">
              <a:solidFill>
                <a:srgbClr val="F2F2F2"/>
              </a:solidFill>
              <a:latin typeface="Comic Sans MS"/>
              <a:cs typeface="Comic Sans MS"/>
            </a:endParaRPr>
          </a:p>
        </p:txBody>
      </p: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8297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68047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066800"/>
            <a:ext cx="708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D7E4BD"/>
                </a:solidFill>
                <a:latin typeface="Comic Sans MS"/>
                <a:cs typeface="Comic Sans MS"/>
              </a:rPr>
              <a:t>The correct answer is </a:t>
            </a:r>
            <a:r>
              <a:rPr lang="en-US" sz="2800" b="1" dirty="0" smtClean="0">
                <a:solidFill>
                  <a:srgbClr val="D7E4BD"/>
                </a:solidFill>
                <a:latin typeface="Comic Sans MS"/>
                <a:cs typeface="Comic Sans MS"/>
              </a:rPr>
              <a:t>a</a:t>
            </a:r>
            <a:r>
              <a:rPr lang="en-US" sz="2800" dirty="0">
                <a:solidFill>
                  <a:srgbClr val="D7E4BD"/>
                </a:solidFill>
                <a:latin typeface="Comic Sans MS"/>
                <a:cs typeface="Comic Sans MS"/>
              </a:rPr>
              <a:t>!</a:t>
            </a:r>
            <a:r>
              <a:rPr lang="en-US" sz="2800" dirty="0" smtClean="0">
                <a:solidFill>
                  <a:srgbClr val="D7E4BD"/>
                </a:solidFill>
                <a:latin typeface="Comic Sans MS"/>
                <a:cs typeface="Comic Sans MS"/>
              </a:rPr>
              <a:t>  You use dictionaries to find the meaning of words.  The thesaurus is used to find synonyms.</a:t>
            </a:r>
            <a:endParaRPr lang="en-US" sz="2800" b="1" dirty="0" smtClean="0">
              <a:solidFill>
                <a:srgbClr val="D7E4BD"/>
              </a:solidFill>
              <a:latin typeface="Comic Sans MS"/>
              <a:cs typeface="Comic Sans MS"/>
            </a:endParaRPr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87900" y="6172200"/>
            <a:ext cx="7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Next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642556"/>
            <a:ext cx="47587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rgbClr val="F2F2F2"/>
                </a:solidFill>
              </a:rPr>
              <a:t>Image </a:t>
            </a:r>
            <a:r>
              <a:rPr lang="en-US" sz="800" i="1" dirty="0" err="1" smtClean="0">
                <a:solidFill>
                  <a:srgbClr val="F2F2F2"/>
                </a:solidFill>
              </a:rPr>
              <a:t>fom</a:t>
            </a:r>
            <a:r>
              <a:rPr lang="en-US" sz="800" i="1" dirty="0" smtClean="0">
                <a:solidFill>
                  <a:srgbClr val="F2F2F2"/>
                </a:solidFill>
              </a:rPr>
              <a:t> http</a:t>
            </a:r>
            <a:r>
              <a:rPr lang="en-US" sz="800" i="1" dirty="0">
                <a:solidFill>
                  <a:srgbClr val="F2F2F2"/>
                </a:solidFill>
              </a:rPr>
              <a:t>://</a:t>
            </a:r>
            <a:r>
              <a:rPr lang="en-US" sz="800" i="1" dirty="0" err="1">
                <a:solidFill>
                  <a:srgbClr val="F2F2F2"/>
                </a:solidFill>
              </a:rPr>
              <a:t>abovethelaw.com</a:t>
            </a:r>
            <a:r>
              <a:rPr lang="en-US" sz="800" i="1" dirty="0">
                <a:solidFill>
                  <a:srgbClr val="F2F2F2"/>
                </a:solidFill>
              </a:rPr>
              <a:t>/2013/12/biglaws-most-underrated-firms-by-practice-area-2/thumbs-up/</a:t>
            </a:r>
          </a:p>
        </p:txBody>
      </p:sp>
      <p:pic>
        <p:nvPicPr>
          <p:cNvPr id="7" name="Picture 6" descr="thu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t="17417" r="1960"/>
          <a:stretch/>
        </p:blipFill>
        <p:spPr>
          <a:xfrm>
            <a:off x="2298095" y="2999618"/>
            <a:ext cx="4547810" cy="2666863"/>
          </a:xfrm>
          <a:prstGeom prst="rect">
            <a:avLst/>
          </a:prstGeo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8297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20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0843" y="1861344"/>
            <a:ext cx="45130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D7E4BD"/>
                </a:solidFill>
                <a:latin typeface="Comic Sans MS"/>
                <a:cs typeface="Comic Sans MS"/>
              </a:rPr>
              <a:t>You can find information </a:t>
            </a:r>
          </a:p>
          <a:p>
            <a:r>
              <a:rPr lang="en-US" sz="2400" dirty="0" smtClean="0">
                <a:solidFill>
                  <a:srgbClr val="D7E4BD"/>
                </a:solidFill>
                <a:latin typeface="Comic Sans MS"/>
                <a:cs typeface="Comic Sans MS"/>
              </a:rPr>
              <a:t>about all different subjects </a:t>
            </a:r>
          </a:p>
          <a:p>
            <a:r>
              <a:rPr lang="en-US" sz="2400" dirty="0" smtClean="0">
                <a:solidFill>
                  <a:srgbClr val="D7E4BD"/>
                </a:solidFill>
                <a:latin typeface="Comic Sans MS"/>
                <a:cs typeface="Comic Sans MS"/>
              </a:rPr>
              <a:t>in:</a:t>
            </a:r>
          </a:p>
          <a:p>
            <a:endParaRPr lang="en-US" sz="2400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457200" indent="-457200">
              <a:buAutoNum type="alphaLcPeriod"/>
            </a:pPr>
            <a:r>
              <a:rPr lang="en-US" sz="2400" dirty="0" smtClean="0">
                <a:solidFill>
                  <a:srgbClr val="D7E4BD"/>
                </a:solidFill>
                <a:latin typeface="Comic Sans MS"/>
                <a:cs typeface="Comic Sans MS"/>
              </a:rPr>
              <a:t>Atlases</a:t>
            </a:r>
          </a:p>
          <a:p>
            <a:endParaRPr lang="en-US" sz="2400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algn="ctr"/>
            <a:r>
              <a:rPr lang="en-US" sz="2400" dirty="0" smtClean="0">
                <a:solidFill>
                  <a:srgbClr val="D7E4BD"/>
                </a:solidFill>
                <a:latin typeface="Comic Sans MS"/>
                <a:cs typeface="Comic Sans MS"/>
              </a:rPr>
              <a:t>or</a:t>
            </a:r>
          </a:p>
          <a:p>
            <a:endParaRPr lang="en-US" sz="2400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rgbClr val="D7E4BD"/>
                </a:solidFill>
                <a:latin typeface="Comic Sans MS"/>
                <a:cs typeface="Comic Sans MS"/>
              </a:rPr>
              <a:t>b. 	Encyclopedias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6096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2F2F2"/>
                </a:solidFill>
                <a:latin typeface="Comic Sans MS"/>
                <a:cs typeface="Comic Sans MS"/>
              </a:rPr>
              <a:t>Quick Review!</a:t>
            </a:r>
            <a:endParaRPr lang="en-US" sz="3200" b="1" dirty="0">
              <a:solidFill>
                <a:srgbClr val="F2F2F2"/>
              </a:solidFill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6903" y="6172200"/>
            <a:ext cx="270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Click to see the answer</a:t>
            </a:r>
          </a:p>
        </p:txBody>
      </p:sp>
      <p:pic>
        <p:nvPicPr>
          <p:cNvPr id="9" name="Picture 8" descr="q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88" y="2339413"/>
            <a:ext cx="3644105" cy="2447533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75088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066800"/>
            <a:ext cx="708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D7E4BD"/>
                </a:solidFill>
                <a:latin typeface="Comic Sans MS"/>
                <a:cs typeface="Comic Sans MS"/>
              </a:rPr>
              <a:t>The correct answer is </a:t>
            </a:r>
            <a:r>
              <a:rPr lang="en-US" sz="2800" b="1" dirty="0">
                <a:solidFill>
                  <a:srgbClr val="D7E4BD"/>
                </a:solidFill>
                <a:latin typeface="Comic Sans MS"/>
                <a:cs typeface="Comic Sans MS"/>
              </a:rPr>
              <a:t>b</a:t>
            </a:r>
            <a:r>
              <a:rPr lang="en-US" sz="2800" dirty="0" smtClean="0">
                <a:solidFill>
                  <a:srgbClr val="D7E4BD"/>
                </a:solidFill>
                <a:latin typeface="Comic Sans MS"/>
                <a:cs typeface="Comic Sans MS"/>
              </a:rPr>
              <a:t>!  Encyclopedias have information about all different subjects.  Atlases have maps.</a:t>
            </a:r>
            <a:endParaRPr lang="en-US" sz="2800" b="1" dirty="0" smtClean="0">
              <a:solidFill>
                <a:srgbClr val="D7E4BD"/>
              </a:solidFill>
              <a:latin typeface="Comic Sans MS"/>
              <a:cs typeface="Comic Sans MS"/>
            </a:endParaRPr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87900" y="6172200"/>
            <a:ext cx="7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Next</a:t>
            </a:r>
          </a:p>
        </p:txBody>
      </p:sp>
      <p:pic>
        <p:nvPicPr>
          <p:cNvPr id="9" name="Picture 8" descr="thu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t="17417" r="1960"/>
          <a:stretch/>
        </p:blipFill>
        <p:spPr>
          <a:xfrm>
            <a:off x="2298095" y="2999618"/>
            <a:ext cx="4547810" cy="2666863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21894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9627" y="1989642"/>
            <a:ext cx="45842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D7E4BD"/>
                </a:solidFill>
                <a:latin typeface="Comic Sans MS"/>
                <a:cs typeface="Comic Sans MS"/>
              </a:rPr>
              <a:t>In an almanac you can find:</a:t>
            </a:r>
          </a:p>
          <a:p>
            <a:endParaRPr lang="en-US" sz="2400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457200" indent="-457200">
              <a:buAutoNum type="alphaLcPeriod"/>
            </a:pPr>
            <a:r>
              <a:rPr lang="en-US" sz="2400" dirty="0" smtClean="0">
                <a:solidFill>
                  <a:srgbClr val="D7E4BD"/>
                </a:solidFill>
                <a:latin typeface="Comic Sans MS"/>
                <a:cs typeface="Comic Sans MS"/>
              </a:rPr>
              <a:t>Information about when </a:t>
            </a:r>
          </a:p>
          <a:p>
            <a:r>
              <a:rPr lang="en-US" sz="2400" dirty="0" smtClean="0">
                <a:solidFill>
                  <a:srgbClr val="D7E4BD"/>
                </a:solidFill>
                <a:latin typeface="Comic Sans MS"/>
                <a:cs typeface="Comic Sans MS"/>
              </a:rPr>
              <a:t>the sun will set each day</a:t>
            </a:r>
          </a:p>
          <a:p>
            <a:endParaRPr lang="en-US" sz="2400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algn="ctr"/>
            <a:r>
              <a:rPr lang="en-US" sz="2400" dirty="0" smtClean="0">
                <a:solidFill>
                  <a:srgbClr val="D7E4BD"/>
                </a:solidFill>
                <a:latin typeface="Comic Sans MS"/>
                <a:cs typeface="Comic Sans MS"/>
              </a:rPr>
              <a:t>or</a:t>
            </a:r>
          </a:p>
          <a:p>
            <a:endParaRPr lang="en-US" sz="2400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457200" indent="-457200">
              <a:buAutoNum type="alphaLcPeriod" startAt="2"/>
            </a:pPr>
            <a:r>
              <a:rPr lang="en-US" sz="2400" dirty="0" smtClean="0">
                <a:solidFill>
                  <a:srgbClr val="D7E4BD"/>
                </a:solidFill>
                <a:latin typeface="Comic Sans MS"/>
                <a:cs typeface="Comic Sans MS"/>
              </a:rPr>
              <a:t>Information about weather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6096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2F2F2"/>
                </a:solidFill>
                <a:latin typeface="Comic Sans MS"/>
                <a:cs typeface="Comic Sans MS"/>
              </a:rPr>
              <a:t>Quick Review!</a:t>
            </a:r>
            <a:endParaRPr lang="en-US" sz="3200" b="1" dirty="0">
              <a:solidFill>
                <a:srgbClr val="F2F2F2"/>
              </a:solidFill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6903" y="6172200"/>
            <a:ext cx="270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Click to see the answer</a:t>
            </a:r>
          </a:p>
        </p:txBody>
      </p:sp>
      <p:pic>
        <p:nvPicPr>
          <p:cNvPr id="9" name="Picture 8" descr="q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89" y="2146229"/>
            <a:ext cx="3644105" cy="2447533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70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75088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066800"/>
            <a:ext cx="708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D7E4BD"/>
                </a:solidFill>
                <a:latin typeface="Comic Sans MS"/>
                <a:cs typeface="Comic Sans MS"/>
              </a:rPr>
              <a:t>Trick question--the correct answer is both </a:t>
            </a:r>
            <a:r>
              <a:rPr lang="en-US" sz="2800" b="1" dirty="0" smtClean="0">
                <a:solidFill>
                  <a:srgbClr val="D7E4BD"/>
                </a:solidFill>
                <a:latin typeface="Comic Sans MS"/>
                <a:cs typeface="Comic Sans MS"/>
              </a:rPr>
              <a:t>a</a:t>
            </a:r>
            <a:r>
              <a:rPr lang="en-US" sz="2800" dirty="0" smtClean="0">
                <a:solidFill>
                  <a:srgbClr val="D7E4BD"/>
                </a:solidFill>
                <a:latin typeface="Comic Sans MS"/>
                <a:cs typeface="Comic Sans MS"/>
              </a:rPr>
              <a:t> and </a:t>
            </a:r>
            <a:r>
              <a:rPr lang="en-US" sz="2800" b="1" dirty="0" smtClean="0">
                <a:solidFill>
                  <a:srgbClr val="D7E4BD"/>
                </a:solidFill>
                <a:latin typeface="Comic Sans MS"/>
                <a:cs typeface="Comic Sans MS"/>
              </a:rPr>
              <a:t>b</a:t>
            </a:r>
            <a:r>
              <a:rPr lang="en-US" sz="2800" dirty="0" smtClean="0">
                <a:solidFill>
                  <a:srgbClr val="D7E4BD"/>
                </a:solidFill>
                <a:latin typeface="Comic Sans MS"/>
                <a:cs typeface="Comic Sans MS"/>
              </a:rPr>
              <a:t>!  Almanacs can give you information about sunsets </a:t>
            </a:r>
            <a:r>
              <a:rPr lang="en-US" sz="2800" i="1" dirty="0" smtClean="0">
                <a:solidFill>
                  <a:srgbClr val="D7E4BD"/>
                </a:solidFill>
                <a:latin typeface="Comic Sans MS"/>
                <a:cs typeface="Comic Sans MS"/>
              </a:rPr>
              <a:t>and</a:t>
            </a:r>
            <a:r>
              <a:rPr lang="en-US" sz="2800" dirty="0" smtClean="0">
                <a:solidFill>
                  <a:srgbClr val="D7E4BD"/>
                </a:solidFill>
                <a:latin typeface="Comic Sans MS"/>
                <a:cs typeface="Comic Sans MS"/>
              </a:rPr>
              <a:t> the weather.</a:t>
            </a:r>
            <a:endParaRPr lang="en-US" sz="2800" b="1" dirty="0" smtClean="0">
              <a:solidFill>
                <a:srgbClr val="D7E4BD"/>
              </a:solidFill>
              <a:latin typeface="Comic Sans MS"/>
              <a:cs typeface="Comic Sans MS"/>
            </a:endParaRPr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87900" y="6172200"/>
            <a:ext cx="7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omic Sans MS"/>
                <a:cs typeface="Comic Sans MS"/>
              </a:rPr>
              <a:t>Next</a:t>
            </a:r>
          </a:p>
        </p:txBody>
      </p:sp>
      <p:pic>
        <p:nvPicPr>
          <p:cNvPr id="9" name="Picture 8" descr="thu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t="17417" r="1960"/>
          <a:stretch/>
        </p:blipFill>
        <p:spPr>
          <a:xfrm>
            <a:off x="2298095" y="2999618"/>
            <a:ext cx="4547810" cy="2666863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21894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7494"/>
            <a:ext cx="8229600" cy="5343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The reference section in the library has different books for different kinds of information.</a:t>
            </a: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It is important to know what each of these books is for so that when you want information about something, you know where to look for it.</a:t>
            </a: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3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84226" y="762000"/>
            <a:ext cx="54046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Time to play a game!</a:t>
            </a:r>
            <a:endParaRPr lang="en-US" sz="40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828800"/>
            <a:ext cx="73914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Comic Sans MS"/>
                <a:cs typeface="Comic Sans MS"/>
              </a:rPr>
              <a:t>Now it is your turn to figure out what book to look in to find information.</a:t>
            </a:r>
          </a:p>
          <a:p>
            <a:pPr algn="just"/>
            <a:endParaRPr lang="en-US" sz="2800" dirty="0">
              <a:latin typeface="Comic Sans MS"/>
              <a:cs typeface="Comic Sans MS"/>
            </a:endParaRPr>
          </a:p>
          <a:p>
            <a:pPr algn="just"/>
            <a:r>
              <a:rPr lang="en-US" sz="2800" dirty="0" smtClean="0">
                <a:latin typeface="Comic Sans MS"/>
                <a:cs typeface="Comic Sans MS"/>
              </a:rPr>
              <a:t>Read each question and decide which book Sally or Joe should look at to find the answer.  Click on the correct answer.</a:t>
            </a:r>
          </a:p>
          <a:p>
            <a:pPr algn="just"/>
            <a:endParaRPr lang="en-US" sz="2800" dirty="0">
              <a:latin typeface="Comic Sans MS"/>
              <a:cs typeface="Comic Sans MS"/>
            </a:endParaRPr>
          </a:p>
          <a:p>
            <a:pPr algn="just"/>
            <a:r>
              <a:rPr lang="en-US" sz="2800" dirty="0" smtClean="0">
                <a:latin typeface="Comic Sans MS"/>
                <a:cs typeface="Comic Sans MS"/>
              </a:rPr>
              <a:t>If you click the wrong answer, try again!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61469" y="6112204"/>
            <a:ext cx="3115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558ED5"/>
                </a:solidFill>
                <a:latin typeface="Comic Sans MS"/>
                <a:cs typeface="Comic Sans MS"/>
              </a:rPr>
              <a:t>Ready?  Start the game!</a:t>
            </a:r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66617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1999" y="1143000"/>
            <a:ext cx="30006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Question #1: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981200"/>
            <a:ext cx="7162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Sally wants to find a map of Africa so that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she can see where all of its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rivers are.  What book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should she look at?</a:t>
            </a: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r>
              <a:rPr lang="en-US" sz="2400" dirty="0" smtClean="0">
                <a:latin typeface="Comic Sans MS"/>
                <a:cs typeface="Comic Sans MS"/>
              </a:rPr>
              <a:t>a.)	</a:t>
            </a:r>
            <a:r>
              <a:rPr lang="en-US" sz="2400" dirty="0" smtClean="0">
                <a:latin typeface="Comic Sans MS"/>
                <a:cs typeface="Comic Sans MS"/>
                <a:hlinkClick r:id="rId2" action="ppaction://hlinksldjump"/>
              </a:rPr>
              <a:t>A dictionary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r>
              <a:rPr lang="en-US" sz="2400" dirty="0" smtClean="0">
                <a:latin typeface="Comic Sans MS"/>
                <a:cs typeface="Comic Sans MS"/>
              </a:rPr>
              <a:t>b.)	</a:t>
            </a:r>
            <a:r>
              <a:rPr lang="en-US" sz="2400" dirty="0" smtClean="0">
                <a:latin typeface="Comic Sans MS"/>
                <a:cs typeface="Comic Sans MS"/>
                <a:hlinkClick r:id="rId3" action="ppaction://hlinksldjump"/>
              </a:rPr>
              <a:t>An atlas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</p:txBody>
      </p:sp>
      <p:pic>
        <p:nvPicPr>
          <p:cNvPr id="3" name="Picture 2" descr="q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53" y="2718300"/>
            <a:ext cx="3467628" cy="2309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642556"/>
            <a:ext cx="34814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latin typeface="Comic Sans MS"/>
                <a:cs typeface="Comic Sans MS"/>
              </a:rPr>
              <a:t>Image from http</a:t>
            </a:r>
            <a:r>
              <a:rPr lang="en-US" sz="800" i="1" dirty="0">
                <a:latin typeface="Comic Sans MS"/>
                <a:cs typeface="Comic Sans MS"/>
              </a:rPr>
              <a:t>://</a:t>
            </a:r>
            <a:r>
              <a:rPr lang="en-US" sz="800" i="1" dirty="0" err="1">
                <a:latin typeface="Comic Sans MS"/>
                <a:cs typeface="Comic Sans MS"/>
              </a:rPr>
              <a:t>bouncykitty.wordpress.com</a:t>
            </a:r>
            <a:r>
              <a:rPr lang="en-US" sz="800" i="1" dirty="0">
                <a:latin typeface="Comic Sans MS"/>
                <a:cs typeface="Comic Sans MS"/>
              </a:rPr>
              <a:t>/tag/work-interview</a:t>
            </a:r>
            <a:r>
              <a:rPr lang="en-US" sz="800" i="1" dirty="0" smtClean="0">
                <a:latin typeface="Comic Sans MS"/>
                <a:cs typeface="Comic Sans MS"/>
              </a:rPr>
              <a:t>/</a:t>
            </a:r>
            <a:endParaRPr lang="en-US" sz="800" i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55492903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Return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65337" y="6172200"/>
            <a:ext cx="2011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  <a:latin typeface="Comic Sans MS"/>
                <a:cs typeface="Comic Sans MS"/>
                <a:hlinkClick r:id="rId3" action="ppaction://hlinksldjump"/>
              </a:rPr>
              <a:t>Back to question</a:t>
            </a:r>
            <a:endParaRPr lang="en-US" dirty="0" smtClean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85041"/>
            <a:ext cx="6646945" cy="6172959"/>
            <a:chOff x="0" y="685041"/>
            <a:chExt cx="6646945" cy="6172959"/>
          </a:xfrm>
        </p:grpSpPr>
        <p:sp>
          <p:nvSpPr>
            <p:cNvPr id="3" name="Rectangle 2"/>
            <p:cNvSpPr/>
            <p:nvPr/>
          </p:nvSpPr>
          <p:spPr>
            <a:xfrm>
              <a:off x="0" y="6642556"/>
              <a:ext cx="557868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i="1" dirty="0" smtClean="0">
                  <a:latin typeface="Comic Sans MS"/>
                  <a:cs typeface="Comic Sans MS"/>
                </a:rPr>
                <a:t>Image from http</a:t>
              </a:r>
              <a:r>
                <a:rPr lang="en-US" sz="800" i="1" dirty="0">
                  <a:latin typeface="Comic Sans MS"/>
                  <a:cs typeface="Comic Sans MS"/>
                </a:rPr>
                <a:t>://</a:t>
              </a:r>
              <a:r>
                <a:rPr lang="en-US" sz="800" i="1" dirty="0" err="1">
                  <a:latin typeface="Comic Sans MS"/>
                  <a:cs typeface="Comic Sans MS"/>
                </a:rPr>
                <a:t>ipcblog.org</a:t>
              </a:r>
              <a:r>
                <a:rPr lang="en-US" sz="800" i="1" dirty="0">
                  <a:latin typeface="Comic Sans MS"/>
                  <a:cs typeface="Comic Sans MS"/>
                </a:rPr>
                <a:t>/</a:t>
              </a:r>
              <a:r>
                <a:rPr lang="en-US" sz="800" i="1" dirty="0" err="1">
                  <a:latin typeface="Comic Sans MS"/>
                  <a:cs typeface="Comic Sans MS"/>
                </a:rPr>
                <a:t>wp</a:t>
              </a:r>
              <a:r>
                <a:rPr lang="en-US" sz="800" i="1" dirty="0">
                  <a:latin typeface="Comic Sans MS"/>
                  <a:cs typeface="Comic Sans MS"/>
                </a:rPr>
                <a:t>-content/uploads/2011/09/iStock_000015180428XSmall.jpg-child-shrug.jpg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2039" y="685041"/>
              <a:ext cx="4284906" cy="5262979"/>
              <a:chOff x="2362039" y="376417"/>
              <a:chExt cx="4284906" cy="5262979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2362039" y="376417"/>
                <a:ext cx="4284906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smtClean="0">
                    <a:solidFill>
                      <a:srgbClr val="C00000"/>
                    </a:solidFill>
                    <a:latin typeface="Comic Sans MS"/>
                    <a:cs typeface="Comic Sans MS"/>
                  </a:rPr>
                  <a:t>Oops!</a:t>
                </a:r>
              </a:p>
              <a:p>
                <a:pPr algn="ctr"/>
                <a:endParaRPr lang="en-US" sz="4800" b="1" dirty="0" smtClean="0">
                  <a:solidFill>
                    <a:srgbClr val="C00000"/>
                  </a:solidFill>
                  <a:latin typeface="Comic Sans MS"/>
                  <a:cs typeface="Comic Sans MS"/>
                </a:endParaRPr>
              </a:p>
              <a:p>
                <a:pPr algn="ctr"/>
                <a:endParaRPr lang="en-US" sz="4800" b="1" dirty="0" smtClean="0">
                  <a:solidFill>
                    <a:srgbClr val="C00000"/>
                  </a:solidFill>
                  <a:latin typeface="Comic Sans MS"/>
                  <a:cs typeface="Comic Sans MS"/>
                </a:endParaRPr>
              </a:p>
              <a:p>
                <a:pPr algn="ctr"/>
                <a:endParaRPr lang="en-US" sz="4800" b="1" dirty="0" smtClean="0">
                  <a:solidFill>
                    <a:srgbClr val="C00000"/>
                  </a:solidFill>
                  <a:latin typeface="Comic Sans MS"/>
                  <a:cs typeface="Comic Sans MS"/>
                </a:endParaRPr>
              </a:p>
              <a:p>
                <a:pPr algn="ctr"/>
                <a:endParaRPr lang="en-US" sz="4800" dirty="0" smtClean="0">
                  <a:solidFill>
                    <a:srgbClr val="C00000"/>
                  </a:solidFill>
                  <a:latin typeface="Comic Sans MS"/>
                  <a:cs typeface="Comic Sans MS"/>
                </a:endParaRPr>
              </a:p>
              <a:p>
                <a:pPr algn="ctr"/>
                <a:r>
                  <a:rPr lang="en-US" sz="4800" dirty="0" smtClean="0">
                    <a:solidFill>
                      <a:srgbClr val="C00000"/>
                    </a:solidFill>
                    <a:latin typeface="Comic Sans MS"/>
                    <a:cs typeface="Comic Sans MS"/>
                  </a:rPr>
                  <a:t>Go back and try again!</a:t>
                </a:r>
              </a:p>
            </p:txBody>
          </p:sp>
          <p:pic>
            <p:nvPicPr>
              <p:cNvPr id="8" name="Picture 7" descr="shr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6116" y="1305719"/>
                <a:ext cx="3750980" cy="281323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40492165"/>
      </p:ext>
    </p:extLst>
  </p:cSld>
  <p:clrMapOvr>
    <a:masterClrMapping/>
  </p:clrMapOvr>
  <p:transition xmlns:p14="http://schemas.microsoft.com/office/powerpoint/2010/main" advClick="0">
    <p:sndAc>
      <p:stSnd>
        <p:snd r:embed="rId2" name="Phase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38337" y="6172200"/>
            <a:ext cx="173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  <a:latin typeface="Comic Sans MS"/>
                <a:cs typeface="Comic Sans MS"/>
              </a:rPr>
              <a:t>Next question</a:t>
            </a: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j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55" y="1448088"/>
            <a:ext cx="2383307" cy="3570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45511"/>
            <a:ext cx="21519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latin typeface="Comic Sans MS"/>
                <a:cs typeface="Comic Sans MS"/>
              </a:rPr>
              <a:t>Image from </a:t>
            </a:r>
            <a:r>
              <a:rPr lang="en-US" sz="800" i="1" dirty="0">
                <a:latin typeface="Comic Sans MS"/>
                <a:cs typeface="Comic Sans MS"/>
              </a:rPr>
              <a:t>http://</a:t>
            </a:r>
            <a:r>
              <a:rPr lang="en-US" sz="800" i="1" dirty="0" err="1">
                <a:latin typeface="Comic Sans MS"/>
                <a:cs typeface="Comic Sans MS"/>
              </a:rPr>
              <a:t>blog.zisboombah.com</a:t>
            </a:r>
            <a:r>
              <a:rPr lang="en-US" sz="800" i="1" dirty="0">
                <a:latin typeface="Comic Sans MS"/>
                <a:cs typeface="Comic Sans MS"/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78649" y="381631"/>
            <a:ext cx="6015389" cy="5652862"/>
            <a:chOff x="2017824" y="381631"/>
            <a:chExt cx="5315084" cy="5652862"/>
          </a:xfrm>
        </p:grpSpPr>
        <p:sp>
          <p:nvSpPr>
            <p:cNvPr id="4" name="TextBox 3"/>
            <p:cNvSpPr txBox="1"/>
            <p:nvPr/>
          </p:nvSpPr>
          <p:spPr>
            <a:xfrm>
              <a:off x="2438400" y="381631"/>
              <a:ext cx="4114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9BBB59"/>
                  </a:solidFill>
                  <a:latin typeface="Comic Sans MS"/>
                  <a:cs typeface="Comic Sans MS"/>
                </a:rPr>
                <a:t>Great!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17824" y="5018830"/>
              <a:ext cx="53150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9BBB59"/>
                  </a:solidFill>
                  <a:latin typeface="Comic Sans MS"/>
                  <a:cs typeface="Comic Sans MS"/>
                </a:rPr>
                <a:t>That’s correct!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6031726"/>
      </p:ext>
    </p:extLst>
  </p:cSld>
  <p:clrMapOvr>
    <a:masterClrMapping/>
  </p:clrMapOvr>
  <p:transition xmlns:p14="http://schemas.microsoft.com/office/powerpoint/2010/main" advClick="0">
    <p:sndAc>
      <p:stSnd>
        <p:snd r:embed="rId2" name="Chimes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981200"/>
            <a:ext cx="58674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Joe found the word “spatula” on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his homework, and he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wants to know what it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means.  What book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should he look at?</a:t>
            </a: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r>
              <a:rPr lang="en-US" sz="2400" dirty="0" smtClean="0">
                <a:latin typeface="Comic Sans MS"/>
                <a:cs typeface="Comic Sans MS"/>
              </a:rPr>
              <a:t>a.)	</a:t>
            </a:r>
            <a:r>
              <a:rPr lang="en-US" sz="2400" dirty="0" smtClean="0">
                <a:latin typeface="Comic Sans MS"/>
                <a:cs typeface="Comic Sans MS"/>
                <a:hlinkClick r:id="rId2" action="ppaction://hlinksldjump"/>
              </a:rPr>
              <a:t>An almanac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r>
              <a:rPr lang="en-US" sz="2400" dirty="0" smtClean="0">
                <a:latin typeface="Comic Sans MS"/>
                <a:cs typeface="Comic Sans MS"/>
              </a:rPr>
              <a:t>b.)	 </a:t>
            </a:r>
            <a:r>
              <a:rPr lang="en-US" sz="2400" dirty="0" smtClean="0">
                <a:latin typeface="Comic Sans MS"/>
                <a:cs typeface="Comic Sans MS"/>
                <a:hlinkClick r:id="rId3" action="ppaction://hlinksldjump"/>
              </a:rPr>
              <a:t>A dictionary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800" dirty="0" smtClean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999" y="1143000"/>
            <a:ext cx="30006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558ED5"/>
                </a:solidFill>
                <a:latin typeface="Comic Sans MS"/>
                <a:cs typeface="Comic Sans MS"/>
              </a:rPr>
              <a:t>Question #2:</a:t>
            </a:r>
            <a:endParaRPr lang="en-US" sz="3200" b="1" dirty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6" descr="q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53" y="2718300"/>
            <a:ext cx="3467628" cy="23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91118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Return 4">
            <a:hlinkClick r:id="rId3" action="ppaction://hlinksldjump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Return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65337" y="6172200"/>
            <a:ext cx="2011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  <a:latin typeface="Comic Sans MS"/>
                <a:cs typeface="Comic Sans MS"/>
                <a:hlinkClick r:id="rId3" action="ppaction://hlinksldjump"/>
              </a:rPr>
              <a:t>Back to question</a:t>
            </a:r>
            <a:endParaRPr lang="en-US" dirty="0" smtClean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362039" y="685041"/>
            <a:ext cx="4284906" cy="5262979"/>
            <a:chOff x="2362039" y="376417"/>
            <a:chExt cx="4284906" cy="5262979"/>
          </a:xfrm>
        </p:grpSpPr>
        <p:sp>
          <p:nvSpPr>
            <p:cNvPr id="11" name="TextBox 10"/>
            <p:cNvSpPr txBox="1"/>
            <p:nvPr/>
          </p:nvSpPr>
          <p:spPr>
            <a:xfrm>
              <a:off x="2362039" y="376417"/>
              <a:ext cx="4284906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latin typeface="Comic Sans MS"/>
                  <a:cs typeface="Comic Sans MS"/>
                </a:rPr>
                <a:t>Oops!</a:t>
              </a: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lang="en-US" sz="4800" dirty="0" smtClean="0">
                  <a:solidFill>
                    <a:srgbClr val="C00000"/>
                  </a:solidFill>
                  <a:latin typeface="Comic Sans MS"/>
                  <a:cs typeface="Comic Sans MS"/>
                </a:rPr>
                <a:t>Go back and try again!</a:t>
              </a:r>
            </a:p>
          </p:txBody>
        </p:sp>
        <p:pic>
          <p:nvPicPr>
            <p:cNvPr id="12" name="Picture 11" descr="sh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116" y="1305719"/>
              <a:ext cx="3750980" cy="28132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245722"/>
      </p:ext>
    </p:extLst>
  </p:cSld>
  <p:clrMapOvr>
    <a:masterClrMapping/>
  </p:clrMapOvr>
  <p:transition xmlns:p14="http://schemas.microsoft.com/office/powerpoint/2010/main" advClick="0">
    <p:sndAc>
      <p:stSnd>
        <p:snd r:embed="rId2" name="Phase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38337" y="6172200"/>
            <a:ext cx="173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  <a:latin typeface="Comic Sans MS"/>
                <a:cs typeface="Comic Sans MS"/>
              </a:rPr>
              <a:t>Next question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578649" y="381631"/>
            <a:ext cx="6015389" cy="5652862"/>
            <a:chOff x="2017824" y="381631"/>
            <a:chExt cx="5315084" cy="5652862"/>
          </a:xfrm>
        </p:grpSpPr>
        <p:sp>
          <p:nvSpPr>
            <p:cNvPr id="17" name="TextBox 16"/>
            <p:cNvSpPr txBox="1"/>
            <p:nvPr/>
          </p:nvSpPr>
          <p:spPr>
            <a:xfrm>
              <a:off x="2438400" y="381631"/>
              <a:ext cx="4114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9BBB59"/>
                  </a:solidFill>
                  <a:latin typeface="Comic Sans MS"/>
                  <a:cs typeface="Comic Sans MS"/>
                </a:rPr>
                <a:t>Wow!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17824" y="5018830"/>
              <a:ext cx="53150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9BBB59"/>
                  </a:solidFill>
                  <a:latin typeface="Comic Sans MS"/>
                  <a:cs typeface="Comic Sans MS"/>
                </a:rPr>
                <a:t>That’s correct!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6642556"/>
            <a:ext cx="54303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latin typeface="Comic Sans MS"/>
                <a:cs typeface="Comic Sans MS"/>
              </a:rPr>
              <a:t>Image from http</a:t>
            </a:r>
            <a:r>
              <a:rPr lang="en-US" sz="800" i="1" dirty="0">
                <a:latin typeface="Comic Sans MS"/>
                <a:cs typeface="Comic Sans MS"/>
              </a:rPr>
              <a:t>://</a:t>
            </a:r>
            <a:r>
              <a:rPr lang="en-US" sz="800" i="1" dirty="0" err="1">
                <a:latin typeface="Comic Sans MS"/>
                <a:cs typeface="Comic Sans MS"/>
              </a:rPr>
              <a:t>activatefivesenses.com</a:t>
            </a:r>
            <a:r>
              <a:rPr lang="en-US" sz="800" i="1" dirty="0">
                <a:latin typeface="Comic Sans MS"/>
                <a:cs typeface="Comic Sans MS"/>
              </a:rPr>
              <a:t>/</a:t>
            </a:r>
            <a:r>
              <a:rPr lang="en-US" sz="800" i="1" dirty="0" err="1">
                <a:latin typeface="Comic Sans MS"/>
                <a:cs typeface="Comic Sans MS"/>
              </a:rPr>
              <a:t>wp</a:t>
            </a:r>
            <a:r>
              <a:rPr lang="en-US" sz="800" i="1" dirty="0">
                <a:latin typeface="Comic Sans MS"/>
                <a:cs typeface="Comic Sans MS"/>
              </a:rPr>
              <a:t>-content/uploads/2013/04/iStock_000001755239Medium.jpg</a:t>
            </a:r>
          </a:p>
        </p:txBody>
      </p:sp>
      <p:pic>
        <p:nvPicPr>
          <p:cNvPr id="20" name="Picture 19" descr="j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19"/>
          <a:stretch/>
        </p:blipFill>
        <p:spPr>
          <a:xfrm>
            <a:off x="3009214" y="1514866"/>
            <a:ext cx="2815202" cy="35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9719"/>
      </p:ext>
    </p:extLst>
  </p:cSld>
  <p:clrMapOvr>
    <a:masterClrMapping/>
  </p:clrMapOvr>
  <p:transition xmlns:p14="http://schemas.microsoft.com/office/powerpoint/2010/main" advClick="0">
    <p:sndAc>
      <p:stSnd>
        <p:snd r:embed="rId2" name="Chimes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981200"/>
            <a:ext cx="5791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Sally wants to find out what the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weather might be like this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summer.  What book should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she look at?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r>
              <a:rPr lang="en-US" sz="2400" dirty="0" smtClean="0">
                <a:latin typeface="Comic Sans MS"/>
                <a:cs typeface="Comic Sans MS"/>
              </a:rPr>
              <a:t>a.)	</a:t>
            </a:r>
            <a:r>
              <a:rPr lang="en-US" sz="2400" dirty="0" smtClean="0">
                <a:latin typeface="Comic Sans MS"/>
                <a:cs typeface="Comic Sans MS"/>
                <a:hlinkClick r:id="rId2" action="ppaction://hlinksldjump"/>
              </a:rPr>
              <a:t>An almanac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r>
              <a:rPr lang="en-US" sz="2400" dirty="0" smtClean="0">
                <a:latin typeface="Comic Sans MS"/>
                <a:cs typeface="Comic Sans MS"/>
              </a:rPr>
              <a:t>b.)	</a:t>
            </a:r>
            <a:r>
              <a:rPr lang="en-US" sz="2400" dirty="0" smtClean="0">
                <a:latin typeface="Comic Sans MS"/>
                <a:cs typeface="Comic Sans MS"/>
                <a:hlinkClick r:id="rId3" action="ppaction://hlinksldjump"/>
              </a:rPr>
              <a:t>A thesaurus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999" y="1143000"/>
            <a:ext cx="30006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558ED5"/>
                </a:solidFill>
                <a:latin typeface="Comic Sans MS"/>
                <a:cs typeface="Comic Sans MS"/>
              </a:rPr>
              <a:t>Question #3:</a:t>
            </a:r>
            <a:endParaRPr lang="en-US" sz="3200" b="1" dirty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 descr="q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53" y="2718300"/>
            <a:ext cx="3467628" cy="23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00898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ction Button: Return 7">
            <a:hlinkClick r:id="rId3" action="ppaction://hlinksldjump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Return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65337" y="6172200"/>
            <a:ext cx="2011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  <a:latin typeface="Comic Sans MS"/>
                <a:cs typeface="Comic Sans MS"/>
                <a:hlinkClick r:id="rId3" action="ppaction://hlinksldjump"/>
              </a:rPr>
              <a:t>Back to question</a:t>
            </a:r>
            <a:endParaRPr lang="en-US" dirty="0" smtClean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62039" y="685041"/>
            <a:ext cx="4284906" cy="5262979"/>
            <a:chOff x="2362039" y="376417"/>
            <a:chExt cx="4284906" cy="5262979"/>
          </a:xfrm>
        </p:grpSpPr>
        <p:sp>
          <p:nvSpPr>
            <p:cNvPr id="14" name="TextBox 13"/>
            <p:cNvSpPr txBox="1"/>
            <p:nvPr/>
          </p:nvSpPr>
          <p:spPr>
            <a:xfrm>
              <a:off x="2362039" y="376417"/>
              <a:ext cx="4284906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latin typeface="Comic Sans MS"/>
                  <a:cs typeface="Comic Sans MS"/>
                </a:rPr>
                <a:t>Oops!</a:t>
              </a: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lang="en-US" sz="4800" dirty="0" smtClean="0">
                  <a:solidFill>
                    <a:srgbClr val="C00000"/>
                  </a:solidFill>
                  <a:latin typeface="Comic Sans MS"/>
                  <a:cs typeface="Comic Sans MS"/>
                </a:rPr>
                <a:t>Go back and try again!</a:t>
              </a:r>
            </a:p>
          </p:txBody>
        </p:sp>
        <p:pic>
          <p:nvPicPr>
            <p:cNvPr id="15" name="Picture 14" descr="sh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116" y="1305719"/>
              <a:ext cx="3750980" cy="28132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5764070"/>
      </p:ext>
    </p:extLst>
  </p:cSld>
  <p:clrMapOvr>
    <a:masterClrMapping/>
  </p:clrMapOvr>
  <p:transition xmlns:p14="http://schemas.microsoft.com/office/powerpoint/2010/main" advClick="0">
    <p:sndAc>
      <p:stSnd>
        <p:snd r:embed="rId2" name="Phase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38337" y="6172200"/>
            <a:ext cx="173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  <a:latin typeface="Comic Sans MS"/>
                <a:cs typeface="Comic Sans MS"/>
              </a:rPr>
              <a:t>Next question</a:t>
            </a:r>
          </a:p>
        </p:txBody>
      </p:sp>
      <p:pic>
        <p:nvPicPr>
          <p:cNvPr id="11" name="Picture 10" descr="j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65" y="1603629"/>
            <a:ext cx="2350268" cy="35035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642556"/>
            <a:ext cx="21519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latin typeface="Comic Sans MS"/>
                <a:cs typeface="Comic Sans MS"/>
              </a:rPr>
              <a:t>Image from </a:t>
            </a:r>
            <a:r>
              <a:rPr lang="en-US" sz="800" i="1" dirty="0">
                <a:latin typeface="Comic Sans MS"/>
                <a:cs typeface="Comic Sans MS"/>
              </a:rPr>
              <a:t>http://</a:t>
            </a:r>
            <a:r>
              <a:rPr lang="en-US" sz="800" i="1" dirty="0" err="1">
                <a:latin typeface="Comic Sans MS"/>
                <a:cs typeface="Comic Sans MS"/>
              </a:rPr>
              <a:t>blog.zisboombah.com</a:t>
            </a:r>
            <a:r>
              <a:rPr lang="en-US" sz="800" i="1" dirty="0">
                <a:latin typeface="Comic Sans MS"/>
                <a:cs typeface="Comic Sans MS"/>
              </a:rPr>
              <a:t>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78649" y="381631"/>
            <a:ext cx="6015389" cy="5652862"/>
            <a:chOff x="2017824" y="381631"/>
            <a:chExt cx="5315084" cy="5652862"/>
          </a:xfrm>
        </p:grpSpPr>
        <p:sp>
          <p:nvSpPr>
            <p:cNvPr id="14" name="TextBox 13"/>
            <p:cNvSpPr txBox="1"/>
            <p:nvPr/>
          </p:nvSpPr>
          <p:spPr>
            <a:xfrm>
              <a:off x="2438400" y="381631"/>
              <a:ext cx="4114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9BBB59"/>
                  </a:solidFill>
                  <a:latin typeface="Comic Sans MS"/>
                  <a:cs typeface="Comic Sans MS"/>
                </a:rPr>
                <a:t>Awesome!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17824" y="5018830"/>
              <a:ext cx="53150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9BBB59"/>
                  </a:solidFill>
                  <a:latin typeface="Comic Sans MS"/>
                  <a:cs typeface="Comic Sans MS"/>
                </a:rPr>
                <a:t>That’s correct!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9963534"/>
      </p:ext>
    </p:extLst>
  </p:cSld>
  <p:clrMapOvr>
    <a:masterClrMapping/>
  </p:clrMapOvr>
  <p:transition xmlns:p14="http://schemas.microsoft.com/office/powerpoint/2010/main" advClick="0">
    <p:sndAc>
      <p:stSnd>
        <p:snd r:embed="rId2" name="Chimes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2037"/>
            <a:ext cx="8229600" cy="5734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Follow this guide to learn about the different kinds of books in the reference section.</a:t>
            </a: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Click on the arrow at the bottom of each slide to go to the next slide.</a:t>
            </a:r>
          </a:p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Then you will play a game to see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what you have learned!</a:t>
            </a: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urved Connector 14"/>
          <p:cNvCxnSpPr/>
          <p:nvPr/>
        </p:nvCxnSpPr>
        <p:spPr>
          <a:xfrm rot="16200000" flipH="1">
            <a:off x="5827875" y="3632037"/>
            <a:ext cx="2670796" cy="2172129"/>
          </a:xfrm>
          <a:prstGeom prst="curvedConnector3">
            <a:avLst>
              <a:gd name="adj1" fmla="val 1111"/>
            </a:avLst>
          </a:prstGeom>
          <a:ln>
            <a:solidFill>
              <a:schemeClr val="accent3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287900" y="6172200"/>
            <a:ext cx="7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Next</a:t>
            </a:r>
          </a:p>
        </p:txBody>
      </p:sp>
      <p:pic>
        <p:nvPicPr>
          <p:cNvPr id="29" name="Sound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07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981200"/>
            <a:ext cx="7162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Joe wants to do some research about bald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eagles.  What book should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he look at?</a:t>
            </a: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r>
              <a:rPr lang="en-US" sz="2400" dirty="0" smtClean="0">
                <a:latin typeface="Comic Sans MS"/>
                <a:cs typeface="Comic Sans MS"/>
              </a:rPr>
              <a:t>a.)	</a:t>
            </a:r>
            <a:r>
              <a:rPr lang="en-US" sz="2400" dirty="0" smtClean="0">
                <a:latin typeface="Comic Sans MS"/>
                <a:cs typeface="Comic Sans MS"/>
                <a:hlinkClick r:id="rId2" action="ppaction://hlinksldjump"/>
              </a:rPr>
              <a:t>An encyclopedia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r>
              <a:rPr lang="en-US" sz="2400" dirty="0" smtClean="0">
                <a:latin typeface="Comic Sans MS"/>
                <a:cs typeface="Comic Sans MS"/>
              </a:rPr>
              <a:t>b.)	</a:t>
            </a:r>
            <a:r>
              <a:rPr lang="en-US" sz="2400" dirty="0" smtClean="0">
                <a:latin typeface="Comic Sans MS"/>
                <a:cs typeface="Comic Sans MS"/>
                <a:hlinkClick r:id="rId3" action="ppaction://hlinksldjump"/>
              </a:rPr>
              <a:t>A dictionary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999" y="1143000"/>
            <a:ext cx="30006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558ED5"/>
                </a:solidFill>
                <a:latin typeface="Comic Sans MS"/>
                <a:cs typeface="Comic Sans MS"/>
              </a:rPr>
              <a:t>Question #4:</a:t>
            </a:r>
            <a:endParaRPr lang="en-US" sz="3200" b="1" dirty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 descr="q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53" y="2718300"/>
            <a:ext cx="3467628" cy="23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12437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Return 4">
            <a:hlinkClick r:id="rId3" action="ppaction://hlinksldjump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Return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65337" y="6172200"/>
            <a:ext cx="2011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  <a:latin typeface="Comic Sans MS"/>
                <a:cs typeface="Comic Sans MS"/>
                <a:hlinkClick r:id="rId3" action="ppaction://hlinksldjump"/>
              </a:rPr>
              <a:t>Back to question</a:t>
            </a:r>
            <a:endParaRPr lang="en-US" dirty="0" smtClean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62039" y="685041"/>
            <a:ext cx="4284906" cy="5262979"/>
            <a:chOff x="2362039" y="376417"/>
            <a:chExt cx="4284906" cy="5262979"/>
          </a:xfrm>
        </p:grpSpPr>
        <p:sp>
          <p:nvSpPr>
            <p:cNvPr id="16" name="TextBox 15"/>
            <p:cNvSpPr txBox="1"/>
            <p:nvPr/>
          </p:nvSpPr>
          <p:spPr>
            <a:xfrm>
              <a:off x="2362039" y="376417"/>
              <a:ext cx="4284906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latin typeface="Comic Sans MS"/>
                  <a:cs typeface="Comic Sans MS"/>
                </a:rPr>
                <a:t>Oops!</a:t>
              </a: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lang="en-US" sz="4800" dirty="0" smtClean="0">
                  <a:solidFill>
                    <a:srgbClr val="C00000"/>
                  </a:solidFill>
                  <a:latin typeface="Comic Sans MS"/>
                  <a:cs typeface="Comic Sans MS"/>
                </a:rPr>
                <a:t>Go back and try again!</a:t>
              </a:r>
            </a:p>
          </p:txBody>
        </p:sp>
        <p:pic>
          <p:nvPicPr>
            <p:cNvPr id="17" name="Picture 16" descr="sh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116" y="1305719"/>
              <a:ext cx="3750980" cy="28132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0696510"/>
      </p:ext>
    </p:extLst>
  </p:cSld>
  <p:clrMapOvr>
    <a:masterClrMapping/>
  </p:clrMapOvr>
  <p:transition xmlns:p14="http://schemas.microsoft.com/office/powerpoint/2010/main" advClick="0">
    <p:sndAc>
      <p:stSnd>
        <p:snd r:embed="rId2" name="Phase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38337" y="6172200"/>
            <a:ext cx="173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  <a:latin typeface="Comic Sans MS"/>
                <a:cs typeface="Comic Sans MS"/>
              </a:rPr>
              <a:t>Next question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578649" y="381631"/>
            <a:ext cx="6015389" cy="5652862"/>
            <a:chOff x="2017824" y="381631"/>
            <a:chExt cx="5315084" cy="5652862"/>
          </a:xfrm>
        </p:grpSpPr>
        <p:sp>
          <p:nvSpPr>
            <p:cNvPr id="13" name="TextBox 12"/>
            <p:cNvSpPr txBox="1"/>
            <p:nvPr/>
          </p:nvSpPr>
          <p:spPr>
            <a:xfrm>
              <a:off x="2438400" y="381631"/>
              <a:ext cx="4114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9BBB59"/>
                  </a:solidFill>
                  <a:latin typeface="Comic Sans MS"/>
                  <a:cs typeface="Comic Sans MS"/>
                </a:rPr>
                <a:t>Wonderful!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17824" y="5018830"/>
              <a:ext cx="53150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9BBB59"/>
                  </a:solidFill>
                  <a:latin typeface="Comic Sans MS"/>
                  <a:cs typeface="Comic Sans MS"/>
                </a:rPr>
                <a:t>That’s correct!</a:t>
              </a:r>
            </a:p>
          </p:txBody>
        </p:sp>
      </p:grpSp>
      <p:pic>
        <p:nvPicPr>
          <p:cNvPr id="15" name="Picture 14" descr="j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68" y="1397294"/>
            <a:ext cx="2115889" cy="36322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641310"/>
            <a:ext cx="51896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latin typeface="Comic Sans MS"/>
                <a:cs typeface="Comic Sans MS"/>
              </a:rPr>
              <a:t>Image from http</a:t>
            </a:r>
            <a:r>
              <a:rPr lang="en-US" sz="800" i="1" dirty="0">
                <a:latin typeface="Comic Sans MS"/>
                <a:cs typeface="Comic Sans MS"/>
              </a:rPr>
              <a:t>://</a:t>
            </a:r>
            <a:r>
              <a:rPr lang="en-US" sz="800" i="1" dirty="0" err="1">
                <a:latin typeface="Comic Sans MS"/>
                <a:cs typeface="Comic Sans MS"/>
              </a:rPr>
              <a:t>www.sheknows.com</a:t>
            </a:r>
            <a:r>
              <a:rPr lang="en-US" sz="800" i="1" dirty="0">
                <a:latin typeface="Comic Sans MS"/>
                <a:cs typeface="Comic Sans MS"/>
              </a:rPr>
              <a:t>/parenting/articles/966615/keeping-your-hyperactive-child-calm</a:t>
            </a:r>
          </a:p>
        </p:txBody>
      </p:sp>
    </p:spTree>
    <p:extLst>
      <p:ext uri="{BB962C8B-B14F-4D97-AF65-F5344CB8AC3E}">
        <p14:creationId xmlns:p14="http://schemas.microsoft.com/office/powerpoint/2010/main" val="1229977764"/>
      </p:ext>
    </p:extLst>
  </p:cSld>
  <p:clrMapOvr>
    <a:masterClrMapping/>
  </p:clrMapOvr>
  <p:transition xmlns:p14="http://schemas.microsoft.com/office/powerpoint/2010/main" advClick="0">
    <p:sndAc>
      <p:stSnd>
        <p:snd r:embed="rId2" name="Chimes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1999" y="1981200"/>
            <a:ext cx="71628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Sally is writing a poem about trees, and she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wants to know some other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words that mean “tall”. 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What book should she look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at?</a:t>
            </a: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r>
              <a:rPr lang="en-US" sz="2400" dirty="0" smtClean="0">
                <a:latin typeface="Comic Sans MS"/>
                <a:cs typeface="Comic Sans MS"/>
              </a:rPr>
              <a:t>a.)	</a:t>
            </a:r>
            <a:r>
              <a:rPr lang="en-US" sz="2400" dirty="0" smtClean="0">
                <a:latin typeface="Comic Sans MS"/>
                <a:cs typeface="Comic Sans MS"/>
                <a:hlinkClick r:id="rId2" action="ppaction://hlinksldjump"/>
              </a:rPr>
              <a:t>An encyclopedia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r>
              <a:rPr lang="en-US" sz="2400" dirty="0" smtClean="0">
                <a:latin typeface="Comic Sans MS"/>
                <a:cs typeface="Comic Sans MS"/>
              </a:rPr>
              <a:t>b.)	</a:t>
            </a:r>
            <a:r>
              <a:rPr lang="en-US" sz="2400" dirty="0" smtClean="0">
                <a:latin typeface="Comic Sans MS"/>
                <a:cs typeface="Comic Sans MS"/>
                <a:hlinkClick r:id="rId3" action="ppaction://hlinksldjump"/>
              </a:rPr>
              <a:t>A thesaurus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999" y="1143000"/>
            <a:ext cx="30006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558ED5"/>
                </a:solidFill>
                <a:latin typeface="Comic Sans MS"/>
                <a:cs typeface="Comic Sans MS"/>
              </a:rPr>
              <a:t>Question #5:</a:t>
            </a:r>
            <a:endParaRPr lang="en-US" sz="3200" b="1" dirty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 descr="q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53" y="2718300"/>
            <a:ext cx="3467628" cy="23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09735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Return 4">
            <a:hlinkClick r:id="rId3" action="ppaction://hlinksldjump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Return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65337" y="6172200"/>
            <a:ext cx="2011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  <a:latin typeface="Comic Sans MS"/>
                <a:cs typeface="Comic Sans MS"/>
                <a:hlinkClick r:id="rId3" action="ppaction://hlinksldjump"/>
              </a:rPr>
              <a:t>Back to question</a:t>
            </a:r>
            <a:endParaRPr lang="en-US" dirty="0" smtClean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362039" y="685041"/>
            <a:ext cx="4284906" cy="5262979"/>
            <a:chOff x="2362039" y="376417"/>
            <a:chExt cx="4284906" cy="5262979"/>
          </a:xfrm>
        </p:grpSpPr>
        <p:sp>
          <p:nvSpPr>
            <p:cNvPr id="11" name="TextBox 10"/>
            <p:cNvSpPr txBox="1"/>
            <p:nvPr/>
          </p:nvSpPr>
          <p:spPr>
            <a:xfrm>
              <a:off x="2362039" y="376417"/>
              <a:ext cx="4284906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latin typeface="Comic Sans MS"/>
                  <a:cs typeface="Comic Sans MS"/>
                </a:rPr>
                <a:t>Oops!</a:t>
              </a: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lang="en-US" sz="4800" dirty="0" smtClean="0">
                  <a:solidFill>
                    <a:srgbClr val="C00000"/>
                  </a:solidFill>
                  <a:latin typeface="Comic Sans MS"/>
                  <a:cs typeface="Comic Sans MS"/>
                </a:rPr>
                <a:t>Go back and try again!</a:t>
              </a:r>
            </a:p>
          </p:txBody>
        </p:sp>
        <p:pic>
          <p:nvPicPr>
            <p:cNvPr id="12" name="Picture 11" descr="sh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116" y="1305719"/>
              <a:ext cx="3750980" cy="28132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3320861"/>
      </p:ext>
    </p:extLst>
  </p:cSld>
  <p:clrMapOvr>
    <a:masterClrMapping/>
  </p:clrMapOvr>
  <p:transition xmlns:p14="http://schemas.microsoft.com/office/powerpoint/2010/main" advClick="0">
    <p:sndAc>
      <p:stSnd>
        <p:snd r:embed="rId2" name="Phase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38337" y="6172200"/>
            <a:ext cx="173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  <a:latin typeface="Comic Sans MS"/>
                <a:cs typeface="Comic Sans MS"/>
              </a:rPr>
              <a:t>Next question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78649" y="381631"/>
            <a:ext cx="6015389" cy="5652862"/>
            <a:chOff x="2017824" y="381631"/>
            <a:chExt cx="5315084" cy="5652862"/>
          </a:xfrm>
        </p:grpSpPr>
        <p:sp>
          <p:nvSpPr>
            <p:cNvPr id="12" name="TextBox 11"/>
            <p:cNvSpPr txBox="1"/>
            <p:nvPr/>
          </p:nvSpPr>
          <p:spPr>
            <a:xfrm>
              <a:off x="2438400" y="381631"/>
              <a:ext cx="4114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9BBB59"/>
                  </a:solidFill>
                  <a:latin typeface="Comic Sans MS"/>
                  <a:cs typeface="Comic Sans MS"/>
                </a:rPr>
                <a:t>Fantastic!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17824" y="5018830"/>
              <a:ext cx="53150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9BBB59"/>
                  </a:solidFill>
                  <a:latin typeface="Comic Sans MS"/>
                  <a:cs typeface="Comic Sans MS"/>
                </a:rPr>
                <a:t>That’s correct!</a:t>
              </a:r>
            </a:p>
          </p:txBody>
        </p:sp>
      </p:grpSp>
      <p:pic>
        <p:nvPicPr>
          <p:cNvPr id="14" name="Picture 13" descr="j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12" y="1397294"/>
            <a:ext cx="2301356" cy="36278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6642556"/>
            <a:ext cx="25469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latin typeface="Comic Sans MS"/>
                <a:cs typeface="Comic Sans MS"/>
              </a:rPr>
              <a:t>Image from http</a:t>
            </a:r>
            <a:r>
              <a:rPr lang="en-US" sz="800" i="1" dirty="0">
                <a:latin typeface="Comic Sans MS"/>
                <a:cs typeface="Comic Sans MS"/>
              </a:rPr>
              <a:t>://</a:t>
            </a:r>
            <a:r>
              <a:rPr lang="en-US" sz="800" i="1" dirty="0" err="1">
                <a:latin typeface="Comic Sans MS"/>
                <a:cs typeface="Comic Sans MS"/>
              </a:rPr>
              <a:t>www.liltotsdaycareonline.com</a:t>
            </a:r>
            <a:endParaRPr lang="en-US" sz="800" i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30197313"/>
      </p:ext>
    </p:extLst>
  </p:cSld>
  <p:clrMapOvr>
    <a:masterClrMapping/>
  </p:clrMapOvr>
  <p:transition xmlns:p14="http://schemas.microsoft.com/office/powerpoint/2010/main" advClick="0">
    <p:sndAc>
      <p:stSnd>
        <p:snd r:embed="rId2" name="Chimes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981200"/>
            <a:ext cx="7162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Joe needs to know the phases of the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moon.  What book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should he look at?</a:t>
            </a: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r>
              <a:rPr lang="en-US" sz="2400" dirty="0" smtClean="0">
                <a:latin typeface="Comic Sans MS"/>
                <a:cs typeface="Comic Sans MS"/>
              </a:rPr>
              <a:t>a.)	</a:t>
            </a:r>
            <a:r>
              <a:rPr lang="en-US" sz="2400" dirty="0" smtClean="0">
                <a:latin typeface="Comic Sans MS"/>
                <a:cs typeface="Comic Sans MS"/>
                <a:hlinkClick r:id="rId2" action="ppaction://hlinksldjump"/>
              </a:rPr>
              <a:t>An almanac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r>
              <a:rPr lang="en-US" sz="2400" dirty="0" smtClean="0">
                <a:latin typeface="Comic Sans MS"/>
                <a:cs typeface="Comic Sans MS"/>
              </a:rPr>
              <a:t>b.)	</a:t>
            </a:r>
            <a:r>
              <a:rPr lang="en-US" sz="2400" dirty="0" smtClean="0">
                <a:latin typeface="Comic Sans MS"/>
                <a:cs typeface="Comic Sans MS"/>
                <a:hlinkClick r:id="rId3" action="ppaction://hlinksldjump"/>
              </a:rPr>
              <a:t>An atlas</a:t>
            </a:r>
            <a:endParaRPr lang="en-US" sz="2400" dirty="0" smtClean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999" y="1143000"/>
            <a:ext cx="30006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558ED5"/>
                </a:solidFill>
                <a:latin typeface="Comic Sans MS"/>
                <a:cs typeface="Comic Sans MS"/>
              </a:rPr>
              <a:t>Question #6:</a:t>
            </a:r>
            <a:endParaRPr lang="en-US" sz="3200" b="1" dirty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 descr="q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53" y="2718300"/>
            <a:ext cx="3467628" cy="23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5057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Return 4">
            <a:hlinkClick r:id="rId3" action="ppaction://hlinksldjump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Return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65337" y="6172200"/>
            <a:ext cx="2011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  <a:latin typeface="Comic Sans MS"/>
                <a:cs typeface="Comic Sans MS"/>
                <a:hlinkClick r:id="rId3" action="ppaction://hlinksldjump"/>
              </a:rPr>
              <a:t>Back to question</a:t>
            </a:r>
            <a:endParaRPr lang="en-US" dirty="0" smtClean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362039" y="685041"/>
            <a:ext cx="4284906" cy="5262979"/>
            <a:chOff x="2362039" y="376417"/>
            <a:chExt cx="4284906" cy="5262979"/>
          </a:xfrm>
        </p:grpSpPr>
        <p:sp>
          <p:nvSpPr>
            <p:cNvPr id="11" name="TextBox 10"/>
            <p:cNvSpPr txBox="1"/>
            <p:nvPr/>
          </p:nvSpPr>
          <p:spPr>
            <a:xfrm>
              <a:off x="2362039" y="376417"/>
              <a:ext cx="4284906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latin typeface="Comic Sans MS"/>
                  <a:cs typeface="Comic Sans MS"/>
                </a:rPr>
                <a:t>Oops!</a:t>
              </a: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lang="en-US" sz="4800" dirty="0" smtClean="0">
                  <a:solidFill>
                    <a:srgbClr val="C00000"/>
                  </a:solidFill>
                  <a:latin typeface="Comic Sans MS"/>
                  <a:cs typeface="Comic Sans MS"/>
                </a:rPr>
                <a:t>Go back and try again!</a:t>
              </a:r>
            </a:p>
          </p:txBody>
        </p:sp>
        <p:pic>
          <p:nvPicPr>
            <p:cNvPr id="12" name="Picture 11" descr="sh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116" y="1305719"/>
              <a:ext cx="3750980" cy="28132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867655"/>
      </p:ext>
    </p:extLst>
  </p:cSld>
  <p:clrMapOvr>
    <a:masterClrMapping/>
  </p:clrMapOvr>
  <p:transition xmlns:p14="http://schemas.microsoft.com/office/powerpoint/2010/main" advClick="0">
    <p:sndAc>
      <p:stSnd>
        <p:snd r:embed="rId2" name="Phase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38337" y="6172200"/>
            <a:ext cx="173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  <a:latin typeface="Comic Sans MS"/>
                <a:cs typeface="Comic Sans MS"/>
              </a:rPr>
              <a:t>Next question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578649" y="381631"/>
            <a:ext cx="6015389" cy="5652862"/>
            <a:chOff x="2017824" y="381631"/>
            <a:chExt cx="5315084" cy="5652862"/>
          </a:xfrm>
        </p:grpSpPr>
        <p:sp>
          <p:nvSpPr>
            <p:cNvPr id="13" name="TextBox 12"/>
            <p:cNvSpPr txBox="1"/>
            <p:nvPr/>
          </p:nvSpPr>
          <p:spPr>
            <a:xfrm>
              <a:off x="2438400" y="381631"/>
              <a:ext cx="4114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9BBB59"/>
                  </a:solidFill>
                  <a:latin typeface="Comic Sans MS"/>
                  <a:cs typeface="Comic Sans MS"/>
                </a:rPr>
                <a:t>Cool!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17824" y="5018830"/>
              <a:ext cx="53150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9BBB59"/>
                  </a:solidFill>
                  <a:latin typeface="Comic Sans MS"/>
                  <a:cs typeface="Comic Sans MS"/>
                </a:rPr>
                <a:t>That’s correct!</a:t>
              </a:r>
            </a:p>
          </p:txBody>
        </p:sp>
      </p:grpSp>
      <p:pic>
        <p:nvPicPr>
          <p:cNvPr id="15" name="Picture 14" descr="j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565" y="1460407"/>
            <a:ext cx="1182855" cy="35584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654426"/>
            <a:ext cx="18930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latin typeface="Comic Sans MS"/>
                <a:cs typeface="Comic Sans MS"/>
              </a:rPr>
              <a:t>Image from http://</a:t>
            </a:r>
            <a:r>
              <a:rPr lang="en-US" sz="800" i="1" dirty="0" err="1">
                <a:latin typeface="Comic Sans MS"/>
                <a:cs typeface="Comic Sans MS"/>
              </a:rPr>
              <a:t>qualityjump.net</a:t>
            </a:r>
            <a:endParaRPr lang="en-US" sz="800" i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55203317"/>
      </p:ext>
    </p:extLst>
  </p:cSld>
  <p:clrMapOvr>
    <a:masterClrMapping/>
  </p:clrMapOvr>
  <p:transition xmlns:p14="http://schemas.microsoft.com/office/powerpoint/2010/main" advClick="0">
    <p:sndAc>
      <p:stSnd>
        <p:snd r:embed="rId2" name="Chimes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981200"/>
            <a:ext cx="5867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Sally needs to look up information for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the science fair about how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plants grow.  What book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should she look at?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r>
              <a:rPr lang="en-US" sz="2400" dirty="0" smtClean="0">
                <a:latin typeface="Comic Sans MS"/>
                <a:cs typeface="Comic Sans MS"/>
              </a:rPr>
              <a:t>a.)	</a:t>
            </a:r>
            <a:r>
              <a:rPr lang="en-US" sz="2400" dirty="0" smtClean="0">
                <a:latin typeface="Comic Sans MS"/>
                <a:cs typeface="Comic Sans MS"/>
                <a:hlinkClick r:id="rId2" action="ppaction://hlinksldjump"/>
              </a:rPr>
              <a:t>An encyclopedia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r>
              <a:rPr lang="en-US" sz="2400" dirty="0" smtClean="0">
                <a:latin typeface="Comic Sans MS"/>
                <a:cs typeface="Comic Sans MS"/>
              </a:rPr>
              <a:t>b.)	</a:t>
            </a:r>
            <a:r>
              <a:rPr lang="en-US" sz="2400" dirty="0" smtClean="0">
                <a:latin typeface="Comic Sans MS"/>
                <a:cs typeface="Comic Sans MS"/>
                <a:hlinkClick r:id="rId3" action="ppaction://hlinksldjump"/>
              </a:rPr>
              <a:t>A thesaurus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999" y="1143000"/>
            <a:ext cx="30006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558ED5"/>
                </a:solidFill>
                <a:latin typeface="Comic Sans MS"/>
                <a:cs typeface="Comic Sans MS"/>
              </a:rPr>
              <a:t>Question #7:</a:t>
            </a:r>
            <a:endParaRPr lang="en-US" sz="3200" b="1" dirty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 descr="q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53" y="2718300"/>
            <a:ext cx="3467628" cy="23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54627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Dictionary</a:t>
            </a:r>
            <a:endParaRPr lang="en-US" dirty="0">
              <a:solidFill>
                <a:srgbClr val="F2F2F2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A </a:t>
            </a:r>
            <a:r>
              <a:rPr lang="en-US" u="sng" dirty="0" smtClean="0">
                <a:solidFill>
                  <a:srgbClr val="F2F2F2"/>
                </a:solidFill>
                <a:latin typeface="Comic Sans MS"/>
                <a:cs typeface="Comic Sans MS"/>
              </a:rPr>
              <a:t>dictionary</a:t>
            </a: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 is used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to find the meanings, </a:t>
            </a:r>
          </a:p>
          <a:p>
            <a:pPr marL="0" indent="0">
              <a:buNone/>
            </a:pPr>
            <a:r>
              <a:rPr lang="en-US" dirty="0">
                <a:solidFill>
                  <a:srgbClr val="D7E4BD"/>
                </a:solidFill>
                <a:latin typeface="Comic Sans MS"/>
                <a:cs typeface="Comic Sans MS"/>
              </a:rPr>
              <a:t>o</a:t>
            </a: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r definitions, of words.</a:t>
            </a: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61dB9bVJ1V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99" y="1600200"/>
            <a:ext cx="3006084" cy="3924392"/>
          </a:xfrm>
          <a:prstGeom prst="rect">
            <a:avLst/>
          </a:prstGeom>
        </p:spPr>
      </p:pic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87900" y="6172200"/>
            <a:ext cx="7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Next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642556"/>
            <a:ext cx="13751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rgbClr val="D7E4BD"/>
                </a:solidFill>
                <a:latin typeface="Comic Sans MS"/>
                <a:cs typeface="Comic Sans MS"/>
              </a:rPr>
              <a:t>Image from </a:t>
            </a:r>
            <a:r>
              <a:rPr lang="en-US" sz="800" i="1" dirty="0" err="1" smtClean="0">
                <a:solidFill>
                  <a:srgbClr val="D7E4BD"/>
                </a:solidFill>
                <a:latin typeface="Comic Sans MS"/>
                <a:cs typeface="Comic Sans MS"/>
              </a:rPr>
              <a:t>amazon.com</a:t>
            </a:r>
            <a:endParaRPr lang="en-US" sz="800" i="1" dirty="0">
              <a:solidFill>
                <a:srgbClr val="D7E4BD"/>
              </a:solidFill>
              <a:latin typeface="Comic Sans MS"/>
              <a:cs typeface="Comic Sans MS"/>
            </a:endParaRPr>
          </a:p>
        </p:txBody>
      </p:sp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8297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15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Return 4">
            <a:hlinkClick r:id="rId3" action="ppaction://hlinksldjump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Return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65337" y="6172200"/>
            <a:ext cx="2011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  <a:latin typeface="Comic Sans MS"/>
                <a:cs typeface="Comic Sans MS"/>
                <a:hlinkClick r:id="rId3" action="ppaction://hlinksldjump"/>
              </a:rPr>
              <a:t>Back to question</a:t>
            </a:r>
            <a:endParaRPr lang="en-US" dirty="0" smtClean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362039" y="685041"/>
            <a:ext cx="4284906" cy="5262979"/>
            <a:chOff x="2362039" y="376417"/>
            <a:chExt cx="4284906" cy="5262979"/>
          </a:xfrm>
        </p:grpSpPr>
        <p:sp>
          <p:nvSpPr>
            <p:cNvPr id="11" name="TextBox 10"/>
            <p:cNvSpPr txBox="1"/>
            <p:nvPr/>
          </p:nvSpPr>
          <p:spPr>
            <a:xfrm>
              <a:off x="2362039" y="376417"/>
              <a:ext cx="4284906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latin typeface="Comic Sans MS"/>
                  <a:cs typeface="Comic Sans MS"/>
                </a:rPr>
                <a:t>Oops!</a:t>
              </a: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lang="en-US" sz="4800" dirty="0" smtClean="0">
                  <a:solidFill>
                    <a:srgbClr val="C00000"/>
                  </a:solidFill>
                  <a:latin typeface="Comic Sans MS"/>
                  <a:cs typeface="Comic Sans MS"/>
                </a:rPr>
                <a:t>Go back and try again!</a:t>
              </a:r>
            </a:p>
          </p:txBody>
        </p:sp>
        <p:pic>
          <p:nvPicPr>
            <p:cNvPr id="12" name="Picture 11" descr="sh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116" y="1305719"/>
              <a:ext cx="3750980" cy="28132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3349535"/>
      </p:ext>
    </p:extLst>
  </p:cSld>
  <p:clrMapOvr>
    <a:masterClrMapping/>
  </p:clrMapOvr>
  <p:transition xmlns:p14="http://schemas.microsoft.com/office/powerpoint/2010/main" advClick="0">
    <p:sndAc>
      <p:stSnd>
        <p:snd r:embed="rId2" name="Phase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38337" y="6172200"/>
            <a:ext cx="173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  <a:latin typeface="Comic Sans MS"/>
                <a:cs typeface="Comic Sans MS"/>
              </a:rPr>
              <a:t>Next question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578649" y="381631"/>
            <a:ext cx="6015389" cy="5652862"/>
            <a:chOff x="2017824" y="381631"/>
            <a:chExt cx="5315084" cy="5652862"/>
          </a:xfrm>
        </p:grpSpPr>
        <p:sp>
          <p:nvSpPr>
            <p:cNvPr id="13" name="TextBox 12"/>
            <p:cNvSpPr txBox="1"/>
            <p:nvPr/>
          </p:nvSpPr>
          <p:spPr>
            <a:xfrm>
              <a:off x="2438400" y="381631"/>
              <a:ext cx="4114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9BBB59"/>
                  </a:solidFill>
                  <a:latin typeface="Comic Sans MS"/>
                  <a:cs typeface="Comic Sans MS"/>
                </a:rPr>
                <a:t>Nice!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17824" y="5018830"/>
              <a:ext cx="53150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9BBB59"/>
                  </a:solidFill>
                  <a:latin typeface="Comic Sans MS"/>
                  <a:cs typeface="Comic Sans MS"/>
                </a:rPr>
                <a:t>That’s correct!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6642556"/>
            <a:ext cx="26294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latin typeface="Comic Sans MS"/>
                <a:cs typeface="Comic Sans MS"/>
              </a:rPr>
              <a:t>Image from http</a:t>
            </a:r>
            <a:r>
              <a:rPr lang="en-US" sz="800" i="1" dirty="0">
                <a:latin typeface="Comic Sans MS"/>
                <a:cs typeface="Comic Sans MS"/>
              </a:rPr>
              <a:t>://</a:t>
            </a:r>
            <a:r>
              <a:rPr lang="en-US" sz="800" i="1" dirty="0" err="1">
                <a:latin typeface="Comic Sans MS"/>
                <a:cs typeface="Comic Sans MS"/>
              </a:rPr>
              <a:t>kjrosefoundation.org</a:t>
            </a:r>
            <a:r>
              <a:rPr lang="en-US" sz="800" i="1" dirty="0">
                <a:latin typeface="Comic Sans MS"/>
                <a:cs typeface="Comic Sans MS"/>
              </a:rPr>
              <a:t>/contact/</a:t>
            </a:r>
          </a:p>
        </p:txBody>
      </p:sp>
      <p:pic>
        <p:nvPicPr>
          <p:cNvPr id="16" name="Picture 15" descr="j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0"/>
          <a:stretch/>
        </p:blipFill>
        <p:spPr>
          <a:xfrm>
            <a:off x="3004675" y="1397294"/>
            <a:ext cx="2921000" cy="36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8825"/>
      </p:ext>
    </p:extLst>
  </p:cSld>
  <p:clrMapOvr>
    <a:masterClrMapping/>
  </p:clrMapOvr>
  <p:transition xmlns:p14="http://schemas.microsoft.com/office/powerpoint/2010/main" advClick="0">
    <p:sndAc>
      <p:stSnd>
        <p:snd r:embed="rId2" name="Chimes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981200"/>
            <a:ext cx="7162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Joe wants to plan a trip with his family to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Disney World, and he needs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to find some maps.  What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book should he look at?</a:t>
            </a: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r>
              <a:rPr lang="en-US" sz="2400" dirty="0" smtClean="0">
                <a:latin typeface="Comic Sans MS"/>
                <a:cs typeface="Comic Sans MS"/>
              </a:rPr>
              <a:t>a.)	</a:t>
            </a:r>
            <a:r>
              <a:rPr lang="en-US" sz="2400" dirty="0" smtClean="0">
                <a:latin typeface="Comic Sans MS"/>
                <a:cs typeface="Comic Sans MS"/>
                <a:hlinkClick r:id="rId2" action="ppaction://hlinksldjump"/>
              </a:rPr>
              <a:t>A dictionary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r>
              <a:rPr lang="en-US" sz="2400" dirty="0" smtClean="0">
                <a:latin typeface="Comic Sans MS"/>
                <a:cs typeface="Comic Sans MS"/>
              </a:rPr>
              <a:t>b.)	</a:t>
            </a:r>
            <a:r>
              <a:rPr lang="en-US" sz="2400" dirty="0" smtClean="0">
                <a:latin typeface="Comic Sans MS"/>
                <a:cs typeface="Comic Sans MS"/>
                <a:hlinkClick r:id="rId3" action="ppaction://hlinksldjump"/>
              </a:rPr>
              <a:t>An atlas</a:t>
            </a:r>
            <a:endParaRPr lang="en-US" sz="2400" dirty="0" smtClean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999" y="1143000"/>
            <a:ext cx="30006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558ED5"/>
                </a:solidFill>
                <a:latin typeface="Comic Sans MS"/>
                <a:cs typeface="Comic Sans MS"/>
              </a:rPr>
              <a:t>Question #8:</a:t>
            </a:r>
            <a:endParaRPr lang="en-US" sz="3200" b="1" dirty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 descr="q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53" y="2718300"/>
            <a:ext cx="3467628" cy="23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13190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Return 4">
            <a:hlinkClick r:id="rId3" action="ppaction://hlinksldjump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Return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65337" y="6172200"/>
            <a:ext cx="2011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  <a:latin typeface="Comic Sans MS"/>
                <a:cs typeface="Comic Sans MS"/>
                <a:hlinkClick r:id="rId3" action="ppaction://hlinksldjump"/>
              </a:rPr>
              <a:t>Back to question</a:t>
            </a:r>
            <a:endParaRPr lang="en-US" dirty="0" smtClean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362039" y="685041"/>
            <a:ext cx="4284906" cy="5262979"/>
            <a:chOff x="2362039" y="376417"/>
            <a:chExt cx="4284906" cy="5262979"/>
          </a:xfrm>
        </p:grpSpPr>
        <p:sp>
          <p:nvSpPr>
            <p:cNvPr id="11" name="TextBox 10"/>
            <p:cNvSpPr txBox="1"/>
            <p:nvPr/>
          </p:nvSpPr>
          <p:spPr>
            <a:xfrm>
              <a:off x="2362039" y="376417"/>
              <a:ext cx="4284906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latin typeface="Comic Sans MS"/>
                  <a:cs typeface="Comic Sans MS"/>
                </a:rPr>
                <a:t>Oops!</a:t>
              </a: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lang="en-US" sz="4800" dirty="0" smtClean="0">
                  <a:solidFill>
                    <a:srgbClr val="C00000"/>
                  </a:solidFill>
                  <a:latin typeface="Comic Sans MS"/>
                  <a:cs typeface="Comic Sans MS"/>
                </a:rPr>
                <a:t>Go back and try again!</a:t>
              </a:r>
            </a:p>
          </p:txBody>
        </p:sp>
        <p:pic>
          <p:nvPicPr>
            <p:cNvPr id="12" name="Picture 11" descr="sh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116" y="1305719"/>
              <a:ext cx="3750980" cy="28132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3768316"/>
      </p:ext>
    </p:extLst>
  </p:cSld>
  <p:clrMapOvr>
    <a:masterClrMapping/>
  </p:clrMapOvr>
  <p:transition xmlns:p14="http://schemas.microsoft.com/office/powerpoint/2010/main" advClick="0">
    <p:sndAc>
      <p:stSnd>
        <p:snd r:embed="rId2" name="Phase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38337" y="6172200"/>
            <a:ext cx="173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  <a:latin typeface="Comic Sans MS"/>
                <a:cs typeface="Comic Sans MS"/>
              </a:rPr>
              <a:t>Next question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78649" y="381631"/>
            <a:ext cx="6015389" cy="5652862"/>
            <a:chOff x="2017824" y="381631"/>
            <a:chExt cx="5315084" cy="5652862"/>
          </a:xfrm>
        </p:grpSpPr>
        <p:sp>
          <p:nvSpPr>
            <p:cNvPr id="12" name="TextBox 11"/>
            <p:cNvSpPr txBox="1"/>
            <p:nvPr/>
          </p:nvSpPr>
          <p:spPr>
            <a:xfrm>
              <a:off x="2438400" y="381631"/>
              <a:ext cx="4114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9BBB59"/>
                  </a:solidFill>
                  <a:latin typeface="Comic Sans MS"/>
                  <a:cs typeface="Comic Sans MS"/>
                </a:rPr>
                <a:t>High five!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17824" y="5018830"/>
              <a:ext cx="53150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9BBB59"/>
                  </a:solidFill>
                  <a:latin typeface="Comic Sans MS"/>
                  <a:cs typeface="Comic Sans MS"/>
                </a:rPr>
                <a:t>That’s correct!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6642556"/>
            <a:ext cx="36378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omic Sans MS"/>
                <a:cs typeface="Comic Sans MS"/>
              </a:rPr>
              <a:t>Image from http://</a:t>
            </a:r>
            <a:r>
              <a:rPr lang="en-US" sz="800" dirty="0" err="1">
                <a:latin typeface="Comic Sans MS"/>
                <a:cs typeface="Comic Sans MS"/>
              </a:rPr>
              <a:t>cuddlenread.blogspot.com</a:t>
            </a:r>
            <a:r>
              <a:rPr lang="en-US" sz="800" dirty="0">
                <a:latin typeface="Comic Sans MS"/>
                <a:cs typeface="Comic Sans MS"/>
              </a:rPr>
              <a:t>/2011_01_30_archive.html</a:t>
            </a:r>
          </a:p>
        </p:txBody>
      </p:sp>
      <p:pic>
        <p:nvPicPr>
          <p:cNvPr id="15" name="Picture 14" descr="j1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8"/>
          <a:stretch/>
        </p:blipFill>
        <p:spPr>
          <a:xfrm>
            <a:off x="2950795" y="1397294"/>
            <a:ext cx="2874475" cy="379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26643"/>
      </p:ext>
    </p:extLst>
  </p:cSld>
  <p:clrMapOvr>
    <a:masterClrMapping/>
  </p:clrMapOvr>
  <p:transition xmlns:p14="http://schemas.microsoft.com/office/powerpoint/2010/main" advClick="0">
    <p:sndAc>
      <p:stSnd>
        <p:snd r:embed="rId2" name="Chimes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981200"/>
            <a:ext cx="7162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Sally saw the word “fragile” in her textbook,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and she wants to know what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it means.  What book should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she look at?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r>
              <a:rPr lang="en-US" sz="2400" dirty="0" smtClean="0">
                <a:latin typeface="Comic Sans MS"/>
                <a:cs typeface="Comic Sans MS"/>
              </a:rPr>
              <a:t>a.)	</a:t>
            </a:r>
            <a:r>
              <a:rPr lang="en-US" sz="2400" dirty="0" smtClean="0">
                <a:latin typeface="Comic Sans MS"/>
                <a:cs typeface="Comic Sans MS"/>
                <a:hlinkClick r:id="rId2" action="ppaction://hlinksldjump"/>
              </a:rPr>
              <a:t>A dictionary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r>
              <a:rPr lang="en-US" sz="2400" dirty="0" smtClean="0">
                <a:latin typeface="Comic Sans MS"/>
                <a:cs typeface="Comic Sans MS"/>
              </a:rPr>
              <a:t>b.)	</a:t>
            </a:r>
            <a:r>
              <a:rPr lang="en-US" sz="2400" dirty="0" smtClean="0">
                <a:latin typeface="Comic Sans MS"/>
                <a:cs typeface="Comic Sans MS"/>
                <a:hlinkClick r:id="rId3" action="ppaction://hlinksldjump"/>
              </a:rPr>
              <a:t>An encyclopedia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999" y="1143000"/>
            <a:ext cx="30006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558ED5"/>
                </a:solidFill>
                <a:latin typeface="Comic Sans MS"/>
                <a:cs typeface="Comic Sans MS"/>
              </a:rPr>
              <a:t>Question #9:</a:t>
            </a:r>
            <a:endParaRPr lang="en-US" sz="3200" b="1" dirty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 descr="q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53" y="2718300"/>
            <a:ext cx="3467628" cy="23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63327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Return 4">
            <a:hlinkClick r:id="rId3" action="ppaction://hlinksldjump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Return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65337" y="6172200"/>
            <a:ext cx="2011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  <a:latin typeface="Comic Sans MS"/>
                <a:cs typeface="Comic Sans MS"/>
                <a:hlinkClick r:id="rId3" action="ppaction://hlinksldjump"/>
              </a:rPr>
              <a:t>Back to question</a:t>
            </a:r>
            <a:endParaRPr lang="en-US" dirty="0" smtClean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362039" y="685041"/>
            <a:ext cx="4284906" cy="5262979"/>
            <a:chOff x="2362039" y="376417"/>
            <a:chExt cx="4284906" cy="5262979"/>
          </a:xfrm>
        </p:grpSpPr>
        <p:sp>
          <p:nvSpPr>
            <p:cNvPr id="11" name="TextBox 10"/>
            <p:cNvSpPr txBox="1"/>
            <p:nvPr/>
          </p:nvSpPr>
          <p:spPr>
            <a:xfrm>
              <a:off x="2362039" y="376417"/>
              <a:ext cx="4284906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latin typeface="Comic Sans MS"/>
                  <a:cs typeface="Comic Sans MS"/>
                </a:rPr>
                <a:t>Oops!</a:t>
              </a: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lang="en-US" sz="4800" dirty="0" smtClean="0">
                  <a:solidFill>
                    <a:srgbClr val="C00000"/>
                  </a:solidFill>
                  <a:latin typeface="Comic Sans MS"/>
                  <a:cs typeface="Comic Sans MS"/>
                </a:rPr>
                <a:t>Go back and try again!</a:t>
              </a:r>
            </a:p>
          </p:txBody>
        </p:sp>
        <p:pic>
          <p:nvPicPr>
            <p:cNvPr id="12" name="Picture 11" descr="sh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116" y="1305719"/>
              <a:ext cx="3750980" cy="28132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9725363"/>
      </p:ext>
    </p:extLst>
  </p:cSld>
  <p:clrMapOvr>
    <a:masterClrMapping/>
  </p:clrMapOvr>
  <p:transition xmlns:p14="http://schemas.microsoft.com/office/powerpoint/2010/main" advClick="0">
    <p:sndAc>
      <p:stSnd>
        <p:snd r:embed="rId2" name="Phase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38337" y="6172200"/>
            <a:ext cx="173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  <a:latin typeface="Comic Sans MS"/>
                <a:cs typeface="Comic Sans MS"/>
              </a:rPr>
              <a:t>Next question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78649" y="381631"/>
            <a:ext cx="6015389" cy="5652862"/>
            <a:chOff x="2017824" y="381631"/>
            <a:chExt cx="5315084" cy="5652862"/>
          </a:xfrm>
        </p:grpSpPr>
        <p:sp>
          <p:nvSpPr>
            <p:cNvPr id="12" name="TextBox 11"/>
            <p:cNvSpPr txBox="1"/>
            <p:nvPr/>
          </p:nvSpPr>
          <p:spPr>
            <a:xfrm>
              <a:off x="2438400" y="381631"/>
              <a:ext cx="4114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9BBB59"/>
                  </a:solidFill>
                  <a:latin typeface="Comic Sans MS"/>
                  <a:cs typeface="Comic Sans MS"/>
                </a:rPr>
                <a:t>Good!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17824" y="5018830"/>
              <a:ext cx="53150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9BBB59"/>
                  </a:solidFill>
                  <a:latin typeface="Comic Sans MS"/>
                  <a:cs typeface="Comic Sans MS"/>
                </a:rPr>
                <a:t>That’s correct!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6654426"/>
            <a:ext cx="18930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latin typeface="Comic Sans MS"/>
                <a:cs typeface="Comic Sans MS"/>
              </a:rPr>
              <a:t>Image from http://</a:t>
            </a:r>
            <a:r>
              <a:rPr lang="en-US" sz="800" i="1" dirty="0" err="1">
                <a:latin typeface="Comic Sans MS"/>
                <a:cs typeface="Comic Sans MS"/>
              </a:rPr>
              <a:t>qualityjump.net</a:t>
            </a:r>
            <a:endParaRPr lang="en-US" sz="800" i="1" dirty="0">
              <a:latin typeface="Comic Sans MS"/>
              <a:cs typeface="Comic Sans MS"/>
            </a:endParaRPr>
          </a:p>
        </p:txBody>
      </p:sp>
      <p:pic>
        <p:nvPicPr>
          <p:cNvPr id="15" name="Picture 14" descr="j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808" y="1397294"/>
            <a:ext cx="2988156" cy="378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48618"/>
      </p:ext>
    </p:extLst>
  </p:cSld>
  <p:clrMapOvr>
    <a:masterClrMapping/>
  </p:clrMapOvr>
  <p:transition xmlns:p14="http://schemas.microsoft.com/office/powerpoint/2010/main" advClick="0">
    <p:sndAc>
      <p:stSnd>
        <p:snd r:embed="rId2" name="Chimes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981200"/>
            <a:ext cx="7162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Joe is trying to describe his dog, but he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needs another word for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“soft”.  What book should </a:t>
            </a:r>
          </a:p>
          <a:p>
            <a:pPr marL="342900" indent="-342900"/>
            <a:r>
              <a:rPr lang="en-US" sz="2400" b="1" dirty="0" smtClean="0">
                <a:latin typeface="Comic Sans MS"/>
                <a:cs typeface="Comic Sans MS"/>
              </a:rPr>
              <a:t>he look at?</a:t>
            </a: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r>
              <a:rPr lang="en-US" sz="2400" dirty="0" smtClean="0">
                <a:latin typeface="Comic Sans MS"/>
                <a:cs typeface="Comic Sans MS"/>
              </a:rPr>
              <a:t>a.)	</a:t>
            </a:r>
            <a:r>
              <a:rPr lang="en-US" sz="2400" dirty="0" smtClean="0">
                <a:latin typeface="Comic Sans MS"/>
                <a:cs typeface="Comic Sans MS"/>
                <a:hlinkClick r:id="rId2" action="ppaction://hlinksldjump"/>
              </a:rPr>
              <a:t>An atlas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r>
              <a:rPr lang="en-US" sz="2400" dirty="0" smtClean="0">
                <a:latin typeface="Comic Sans MS"/>
                <a:cs typeface="Comic Sans MS"/>
              </a:rPr>
              <a:t>b.)	</a:t>
            </a:r>
            <a:r>
              <a:rPr lang="en-US" sz="2400" dirty="0">
                <a:latin typeface="Comic Sans MS"/>
                <a:cs typeface="Comic Sans MS"/>
              </a:rPr>
              <a:t> </a:t>
            </a:r>
            <a:r>
              <a:rPr lang="en-US" sz="2400" dirty="0" smtClean="0">
                <a:latin typeface="Comic Sans MS"/>
                <a:cs typeface="Comic Sans MS"/>
                <a:hlinkClick r:id="rId3" action="ppaction://hlinksldjump"/>
              </a:rPr>
              <a:t>A thesaurus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/>
            <a:endParaRPr lang="en-US" sz="2800" dirty="0" smtClean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998" y="1143000"/>
            <a:ext cx="309560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558ED5"/>
                </a:solidFill>
                <a:latin typeface="Comic Sans MS"/>
                <a:cs typeface="Comic Sans MS"/>
              </a:rPr>
              <a:t>Question #10:</a:t>
            </a:r>
            <a:endParaRPr lang="en-US" sz="3200" b="1" dirty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 descr="q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53" y="2718300"/>
            <a:ext cx="3467628" cy="23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24351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Return 4">
            <a:hlinkClick r:id="rId3" action="ppaction://hlinksldjump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Return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65337" y="6172200"/>
            <a:ext cx="2011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  <a:latin typeface="Comic Sans MS"/>
                <a:cs typeface="Comic Sans MS"/>
                <a:hlinkClick r:id="rId3" action="ppaction://hlinksldjump"/>
              </a:rPr>
              <a:t>Back to question</a:t>
            </a:r>
            <a:endParaRPr lang="en-US" dirty="0" smtClean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362039" y="685041"/>
            <a:ext cx="4284906" cy="5262979"/>
            <a:chOff x="2362039" y="376417"/>
            <a:chExt cx="4284906" cy="5262979"/>
          </a:xfrm>
        </p:grpSpPr>
        <p:sp>
          <p:nvSpPr>
            <p:cNvPr id="11" name="TextBox 10"/>
            <p:cNvSpPr txBox="1"/>
            <p:nvPr/>
          </p:nvSpPr>
          <p:spPr>
            <a:xfrm>
              <a:off x="2362039" y="376417"/>
              <a:ext cx="4284906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C00000"/>
                  </a:solidFill>
                  <a:latin typeface="Comic Sans MS"/>
                  <a:cs typeface="Comic Sans MS"/>
                </a:rPr>
                <a:t>Oops!</a:t>
              </a: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b="1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4800" dirty="0" smtClean="0">
                <a:solidFill>
                  <a:srgbClr val="C00000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lang="en-US" sz="4800" dirty="0" smtClean="0">
                  <a:solidFill>
                    <a:srgbClr val="C00000"/>
                  </a:solidFill>
                  <a:latin typeface="Comic Sans MS"/>
                  <a:cs typeface="Comic Sans MS"/>
                </a:rPr>
                <a:t>Go back and try again!</a:t>
              </a:r>
            </a:p>
          </p:txBody>
        </p:sp>
        <p:pic>
          <p:nvPicPr>
            <p:cNvPr id="12" name="Picture 11" descr="sh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116" y="1305719"/>
              <a:ext cx="3750980" cy="28132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8482245"/>
      </p:ext>
    </p:extLst>
  </p:cSld>
  <p:clrMapOvr>
    <a:masterClrMapping/>
  </p:clrMapOvr>
  <p:transition xmlns:p14="http://schemas.microsoft.com/office/powerpoint/2010/main" advClick="0">
    <p:sndAc>
      <p:stSnd>
        <p:snd r:embed="rId2" name="Phase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4159"/>
            <a:ext cx="8229600" cy="1400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Do you know what a </a:t>
            </a:r>
            <a:r>
              <a:rPr lang="en-US" i="1" dirty="0" smtClean="0">
                <a:solidFill>
                  <a:srgbClr val="D7E4BD"/>
                </a:solidFill>
                <a:latin typeface="Comic Sans MS"/>
                <a:cs typeface="Comic Sans MS"/>
              </a:rPr>
              <a:t>beverage</a:t>
            </a: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 is?  If you do not, look it up in the dictionary!</a:t>
            </a:r>
          </a:p>
          <a:p>
            <a:pPr marL="0" indent="0">
              <a:buNone/>
            </a:pPr>
            <a:endParaRPr lang="en-US" b="1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b="1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</a:endParaRPr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87900" y="6172200"/>
            <a:ext cx="7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Next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78649" y="2353563"/>
            <a:ext cx="6402135" cy="3142333"/>
            <a:chOff x="2741865" y="2353563"/>
            <a:chExt cx="6402135" cy="3142333"/>
          </a:xfrm>
        </p:grpSpPr>
        <p:sp>
          <p:nvSpPr>
            <p:cNvPr id="2" name="Rectangle 1"/>
            <p:cNvSpPr/>
            <p:nvPr/>
          </p:nvSpPr>
          <p:spPr>
            <a:xfrm>
              <a:off x="2741865" y="2353563"/>
              <a:ext cx="5944935" cy="3142333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99065" y="2441213"/>
              <a:ext cx="5944935" cy="3054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2F2F2"/>
                  </a:solidFill>
                  <a:latin typeface="Comic Sans MS"/>
                  <a:cs typeface="Comic Sans MS"/>
                </a:rPr>
                <a:t>bev·er·age</a:t>
              </a:r>
              <a:r>
                <a:rPr lang="en-US" sz="3200" dirty="0">
                  <a:solidFill>
                    <a:srgbClr val="F2F2F2"/>
                  </a:solidFill>
                  <a:latin typeface="Comic Sans MS"/>
                  <a:cs typeface="Comic Sans MS"/>
                </a:rPr>
                <a:t> </a:t>
              </a:r>
            </a:p>
            <a:p>
              <a:r>
                <a:rPr lang="en-US" sz="3200" dirty="0">
                  <a:solidFill>
                    <a:srgbClr val="F2F2F2"/>
                  </a:solidFill>
                  <a:latin typeface="Comic Sans MS"/>
                  <a:cs typeface="Comic Sans MS"/>
                </a:rPr>
                <a:t>Pronunciation: </a:t>
              </a:r>
              <a:r>
                <a:rPr lang="en-US" sz="3200" dirty="0" err="1">
                  <a:solidFill>
                    <a:srgbClr val="F2F2F2"/>
                  </a:solidFill>
                  <a:latin typeface="Comic Sans MS"/>
                  <a:cs typeface="Comic Sans MS"/>
                </a:rPr>
                <a:t>bev</a:t>
              </a:r>
              <a:r>
                <a:rPr lang="en-US" sz="3200" dirty="0">
                  <a:solidFill>
                    <a:srgbClr val="F2F2F2"/>
                  </a:solidFill>
                  <a:latin typeface="Comic Sans MS"/>
                  <a:cs typeface="Comic Sans MS"/>
                </a:rPr>
                <a:t>-(-)</a:t>
              </a:r>
              <a:r>
                <a:rPr lang="en-US" sz="3200" dirty="0" err="1">
                  <a:solidFill>
                    <a:srgbClr val="F2F2F2"/>
                  </a:solidFill>
                  <a:latin typeface="Comic Sans MS"/>
                  <a:cs typeface="Comic Sans MS"/>
                </a:rPr>
                <a:t>rij</a:t>
              </a:r>
              <a:endParaRPr lang="en-US" sz="3200" dirty="0">
                <a:solidFill>
                  <a:srgbClr val="F2F2F2"/>
                </a:solidFill>
                <a:latin typeface="Comic Sans MS"/>
                <a:cs typeface="Comic Sans MS"/>
              </a:endParaRPr>
            </a:p>
            <a:p>
              <a:r>
                <a:rPr lang="en-US" sz="3200" dirty="0">
                  <a:solidFill>
                    <a:srgbClr val="F2F2F2"/>
                  </a:solidFill>
                  <a:latin typeface="Comic Sans MS"/>
                  <a:cs typeface="Comic Sans MS"/>
                </a:rPr>
                <a:t>Function: </a:t>
              </a:r>
              <a:r>
                <a:rPr lang="en-US" sz="3200" i="1" dirty="0">
                  <a:solidFill>
                    <a:srgbClr val="F2F2F2"/>
                  </a:solidFill>
                  <a:latin typeface="Comic Sans MS"/>
                  <a:cs typeface="Comic Sans MS"/>
                </a:rPr>
                <a:t>noun</a:t>
              </a:r>
              <a:endParaRPr lang="en-US" sz="3200" dirty="0">
                <a:solidFill>
                  <a:srgbClr val="F2F2F2"/>
                </a:solidFill>
                <a:latin typeface="Comic Sans MS"/>
                <a:cs typeface="Comic Sans MS"/>
              </a:endParaRPr>
            </a:p>
            <a:p>
              <a:r>
                <a:rPr lang="en-US" sz="3200" b="1" dirty="0">
                  <a:solidFill>
                    <a:srgbClr val="F2F2F2"/>
                  </a:solidFill>
                  <a:latin typeface="Comic Sans MS"/>
                  <a:cs typeface="Comic Sans MS"/>
                </a:rPr>
                <a:t>:</a:t>
              </a:r>
              <a:r>
                <a:rPr lang="en-US" sz="3200" dirty="0">
                  <a:solidFill>
                    <a:srgbClr val="F2F2F2"/>
                  </a:solidFill>
                  <a:latin typeface="Comic Sans MS"/>
                  <a:cs typeface="Comic Sans MS"/>
                </a:rPr>
                <a:t> a liquid for drinking </a:t>
              </a:r>
            </a:p>
            <a:p>
              <a:endParaRPr lang="en-US" dirty="0">
                <a:solidFill>
                  <a:srgbClr val="F2F2F2"/>
                </a:solidFill>
                <a:latin typeface="Comic Sans MS"/>
                <a:cs typeface="Comic Sans MS"/>
              </a:endParaRPr>
            </a:p>
            <a:p>
              <a:endParaRPr lang="en-US" dirty="0">
                <a:solidFill>
                  <a:srgbClr val="F2F2F2"/>
                </a:solidFill>
                <a:latin typeface="Comic Sans MS"/>
                <a:cs typeface="Comic Sans MS"/>
              </a:endParaRPr>
            </a:p>
            <a:p>
              <a:r>
                <a:rPr lang="en-US" sz="800" i="1" dirty="0">
                  <a:solidFill>
                    <a:srgbClr val="F2F2F2"/>
                  </a:solidFill>
                  <a:latin typeface="Comic Sans MS"/>
                  <a:cs typeface="Comic Sans MS"/>
                </a:rPr>
                <a:t>From Merriam-Webster’s Student Dictionary</a:t>
              </a:r>
            </a:p>
            <a:p>
              <a:endParaRPr lang="en-US" dirty="0"/>
            </a:p>
          </p:txBody>
        </p:sp>
      </p:grp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48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2200" y="38100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3"/>
                </a:solidFill>
                <a:latin typeface="Comic Sans MS"/>
                <a:cs typeface="Comic Sans MS"/>
              </a:rPr>
              <a:t>Correct!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87900" y="6172200"/>
            <a:ext cx="7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  <a:latin typeface="Comic Sans MS"/>
                <a:cs typeface="Comic Sans MS"/>
                <a:hlinkClick r:id="" action="ppaction://hlinkshowjump?jump=nextslide"/>
              </a:rPr>
              <a:t>Next</a:t>
            </a:r>
            <a:endParaRPr lang="en-US" dirty="0" smtClean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3477" y="4800600"/>
            <a:ext cx="7988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accent3"/>
                </a:solidFill>
                <a:latin typeface="Comic Sans MS"/>
                <a:cs typeface="Comic Sans MS"/>
              </a:rPr>
              <a:t>Great job!  You did it!</a:t>
            </a:r>
          </a:p>
        </p:txBody>
      </p:sp>
      <p:pic>
        <p:nvPicPr>
          <p:cNvPr id="8" name="Picture 7" descr="jgro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1" y="1701547"/>
            <a:ext cx="8201855" cy="27795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642556"/>
            <a:ext cx="33687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latin typeface="Comic Sans MS"/>
                <a:cs typeface="Comic Sans MS"/>
              </a:rPr>
              <a:t>Image from http</a:t>
            </a:r>
            <a:r>
              <a:rPr lang="en-US" sz="800" i="1" dirty="0">
                <a:latin typeface="Comic Sans MS"/>
                <a:cs typeface="Comic Sans MS"/>
              </a:rPr>
              <a:t>://</a:t>
            </a:r>
            <a:r>
              <a:rPr lang="en-US" sz="800" i="1" dirty="0" err="1">
                <a:latin typeface="Comic Sans MS"/>
                <a:cs typeface="Comic Sans MS"/>
              </a:rPr>
              <a:t>www.largo.com</a:t>
            </a:r>
            <a:r>
              <a:rPr lang="en-US" sz="800" i="1" dirty="0">
                <a:latin typeface="Comic Sans MS"/>
                <a:cs typeface="Comic Sans MS"/>
              </a:rPr>
              <a:t>/</a:t>
            </a:r>
            <a:r>
              <a:rPr lang="en-US" sz="800" i="1" dirty="0" err="1">
                <a:latin typeface="Comic Sans MS"/>
                <a:cs typeface="Comic Sans MS"/>
              </a:rPr>
              <a:t>egov</a:t>
            </a:r>
            <a:r>
              <a:rPr lang="en-US" sz="800" i="1" dirty="0">
                <a:latin typeface="Comic Sans MS"/>
                <a:cs typeface="Comic Sans MS"/>
              </a:rPr>
              <a:t>/docs/131248687772.htm</a:t>
            </a:r>
          </a:p>
        </p:txBody>
      </p:sp>
    </p:spTree>
    <p:extLst>
      <p:ext uri="{BB962C8B-B14F-4D97-AF65-F5344CB8AC3E}">
        <p14:creationId xmlns:p14="http://schemas.microsoft.com/office/powerpoint/2010/main" val="1264438837"/>
      </p:ext>
    </p:extLst>
  </p:cSld>
  <p:clrMapOvr>
    <a:masterClrMapping/>
  </p:clrMapOvr>
  <p:transition xmlns:p14="http://schemas.microsoft.com/office/powerpoint/2010/main" advClick="0">
    <p:sndAc>
      <p:stSnd>
        <p:snd r:embed="rId2" name="Clapping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9173" y="1224937"/>
            <a:ext cx="833242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/>
                <a:cs typeface="Comic Sans MS"/>
              </a:rPr>
              <a:t>Now you know all about </a:t>
            </a:r>
          </a:p>
          <a:p>
            <a:r>
              <a:rPr lang="en-US" sz="36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/>
                <a:cs typeface="Comic Sans MS"/>
              </a:rPr>
              <a:t>these different books </a:t>
            </a:r>
          </a:p>
          <a:p>
            <a:r>
              <a:rPr lang="en-US" sz="36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/>
                <a:cs typeface="Comic Sans MS"/>
              </a:rPr>
              <a:t>in the reference </a:t>
            </a:r>
          </a:p>
          <a:p>
            <a:r>
              <a:rPr lang="en-US" sz="36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/>
                <a:cs typeface="Comic Sans MS"/>
              </a:rPr>
              <a:t>section.  The next time </a:t>
            </a:r>
          </a:p>
          <a:p>
            <a:r>
              <a:rPr lang="en-US" sz="36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/>
                <a:cs typeface="Comic Sans MS"/>
              </a:rPr>
              <a:t>you are at the library, remember these five kinds of books.  The information you need just might be in one of them!</a:t>
            </a:r>
            <a:endParaRPr lang="en-US" sz="3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2532" name="Picture 4" descr="C:\Documents and Settings\sara\Local Settings\Temporary Internet Files\Content.IE5\TIMT2HY9\MCj04260780000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6183" y="802630"/>
            <a:ext cx="2831338" cy="2509151"/>
          </a:xfrm>
          <a:prstGeom prst="rect">
            <a:avLst/>
          </a:prstGeom>
          <a:noFill/>
        </p:spPr>
      </p:pic>
      <p:sp>
        <p:nvSpPr>
          <p:cNvPr id="8" name="Action Button: Custom 7">
            <a:hlinkClick r:id="" action="ppaction://hlinkshowjump?jump=endshow" highlightClick="1"/>
          </p:cNvPr>
          <p:cNvSpPr/>
          <p:nvPr/>
        </p:nvSpPr>
        <p:spPr>
          <a:xfrm>
            <a:off x="8001000" y="6172200"/>
            <a:ext cx="324232" cy="381000"/>
          </a:xfrm>
          <a:prstGeom prst="actionButtonBlank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21423" y="6172200"/>
            <a:ext cx="157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omic Sans MS"/>
                <a:cs typeface="Comic Sans MS"/>
              </a:rPr>
              <a:t>You finished!  </a:t>
            </a:r>
          </a:p>
        </p:txBody>
      </p:sp>
    </p:spTree>
    <p:extLst>
      <p:ext uri="{BB962C8B-B14F-4D97-AF65-F5344CB8AC3E}">
        <p14:creationId xmlns:p14="http://schemas.microsoft.com/office/powerpoint/2010/main" val="2243192020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Thesaurus</a:t>
            </a:r>
            <a:endParaRPr lang="en-US" dirty="0">
              <a:solidFill>
                <a:srgbClr val="F2F2F2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602" y="1600201"/>
            <a:ext cx="5375197" cy="42518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A </a:t>
            </a:r>
            <a:r>
              <a:rPr lang="en-US" u="sng" dirty="0" smtClean="0">
                <a:solidFill>
                  <a:srgbClr val="F2F2F2"/>
                </a:solidFill>
                <a:latin typeface="Comic Sans MS"/>
                <a:cs typeface="Comic Sans MS"/>
              </a:rPr>
              <a:t>thesaurus</a:t>
            </a: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 is used to show you different words that mean the same thing.  These words are called </a:t>
            </a:r>
            <a:r>
              <a:rPr lang="en-US" b="1" dirty="0" smtClean="0">
                <a:solidFill>
                  <a:srgbClr val="D7E4BD"/>
                </a:solidFill>
                <a:latin typeface="Comic Sans MS"/>
                <a:cs typeface="Comic Sans MS"/>
              </a:rPr>
              <a:t>synonyms</a:t>
            </a: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.  </a:t>
            </a: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It can also show you words that mean the opposite of a word.  These words are called </a:t>
            </a:r>
            <a:r>
              <a:rPr lang="en-US" b="1" dirty="0" smtClean="0">
                <a:solidFill>
                  <a:srgbClr val="D7E4BD"/>
                </a:solidFill>
                <a:latin typeface="Comic Sans MS"/>
                <a:cs typeface="Comic Sans MS"/>
              </a:rPr>
              <a:t>antonyms</a:t>
            </a: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.</a:t>
            </a:r>
          </a:p>
          <a:p>
            <a:pPr marL="0" indent="0">
              <a:buNone/>
            </a:pPr>
            <a:endParaRPr lang="en-US" b="1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b="1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b="1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b="1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t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2558009" cy="3840854"/>
          </a:xfrm>
          <a:prstGeom prst="rect">
            <a:avLst/>
          </a:prstGeom>
        </p:spPr>
      </p:pic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077200" y="618407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87900" y="6172200"/>
            <a:ext cx="7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Next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642556"/>
            <a:ext cx="13751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rgbClr val="D7E4BD"/>
                </a:solidFill>
                <a:latin typeface="Comic Sans MS"/>
                <a:cs typeface="Comic Sans MS"/>
              </a:rPr>
              <a:t>Image from </a:t>
            </a:r>
            <a:r>
              <a:rPr lang="en-US" sz="800" i="1" dirty="0" err="1" smtClean="0">
                <a:solidFill>
                  <a:srgbClr val="D7E4BD"/>
                </a:solidFill>
                <a:latin typeface="Comic Sans MS"/>
                <a:cs typeface="Comic Sans MS"/>
              </a:rPr>
              <a:t>amazon.com</a:t>
            </a:r>
            <a:endParaRPr lang="en-US" sz="800" i="1" dirty="0">
              <a:solidFill>
                <a:srgbClr val="D7E4BD"/>
              </a:solidFill>
              <a:latin typeface="Comic Sans MS"/>
              <a:cs typeface="Comic Sans MS"/>
            </a:endParaRP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" y="58520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3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496"/>
            <a:ext cx="8229600" cy="1863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If you want to know other words that mean the same thing as </a:t>
            </a:r>
            <a:r>
              <a:rPr lang="en-US" i="1" dirty="0" smtClean="0">
                <a:solidFill>
                  <a:srgbClr val="D7E4BD"/>
                </a:solidFill>
                <a:latin typeface="Comic Sans MS"/>
                <a:cs typeface="Comic Sans MS"/>
              </a:rPr>
              <a:t>happy</a:t>
            </a: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, look in the thesaurus!</a:t>
            </a:r>
          </a:p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089070" y="618407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87900" y="6172200"/>
            <a:ext cx="7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Next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35849" y="2441213"/>
            <a:ext cx="5944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78649" y="2353563"/>
            <a:ext cx="5962962" cy="3142333"/>
            <a:chOff x="1578649" y="2353563"/>
            <a:chExt cx="5962962" cy="3142333"/>
          </a:xfrm>
        </p:grpSpPr>
        <p:sp>
          <p:nvSpPr>
            <p:cNvPr id="11" name="Rectangle 10"/>
            <p:cNvSpPr/>
            <p:nvPr/>
          </p:nvSpPr>
          <p:spPr>
            <a:xfrm>
              <a:off x="1578649" y="2353563"/>
              <a:ext cx="5944935" cy="3142333"/>
            </a:xfrm>
            <a:prstGeom prst="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96676" y="2353563"/>
              <a:ext cx="594493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2F2F2"/>
                  </a:solidFill>
                  <a:latin typeface="Comic Sans MS"/>
                  <a:cs typeface="Comic Sans MS"/>
                </a:rPr>
                <a:t>sad </a:t>
              </a:r>
              <a:r>
                <a:rPr lang="en-US" sz="1600" b="1" i="1" dirty="0" smtClean="0">
                  <a:solidFill>
                    <a:srgbClr val="F2F2F2"/>
                  </a:solidFill>
                  <a:latin typeface="Comic Sans MS"/>
                  <a:cs typeface="Comic Sans MS"/>
                </a:rPr>
                <a:t>adjective</a:t>
              </a:r>
            </a:p>
            <a:p>
              <a:endParaRPr lang="en-US" sz="1600" dirty="0">
                <a:solidFill>
                  <a:srgbClr val="F2F2F2"/>
                </a:solidFill>
                <a:latin typeface="Comic Sans MS"/>
                <a:cs typeface="Comic Sans MS"/>
              </a:endParaRPr>
            </a:p>
            <a:p>
              <a:r>
                <a:rPr lang="en-US" sz="1600" b="1" dirty="0">
                  <a:solidFill>
                    <a:srgbClr val="F2F2F2"/>
                  </a:solidFill>
                  <a:latin typeface="Comic Sans MS"/>
                  <a:cs typeface="Comic Sans MS"/>
                </a:rPr>
                <a:t>Synonyms</a:t>
              </a:r>
              <a:r>
                <a:rPr lang="en-US" sz="1600" dirty="0">
                  <a:solidFill>
                    <a:srgbClr val="F2F2F2"/>
                  </a:solidFill>
                  <a:latin typeface="Comic Sans MS"/>
                  <a:cs typeface="Comic Sans MS"/>
                </a:rPr>
                <a:t> bad, blue, brokenhearted, cast down, crestfallen, dejected, depressed, despondent, disconsolate, doleful, down, downcast, downhearted, down in the mouth, droopy, forlorn, gloomy, glum, hangdog, heartbroken, heartsick, heartsore, heavyhearted, inconsolable, joyless, low, low-spirited, melancholic, melancholy, miserable, mournful, saddened, sorrowful, sorry, unhappy, woebegone, woeful, </a:t>
              </a:r>
              <a:r>
                <a:rPr lang="en-US" sz="1600" dirty="0" smtClean="0">
                  <a:solidFill>
                    <a:srgbClr val="F2F2F2"/>
                  </a:solidFill>
                  <a:latin typeface="Comic Sans MS"/>
                  <a:cs typeface="Comic Sans MS"/>
                </a:rPr>
                <a:t>wretched</a:t>
              </a:r>
            </a:p>
            <a:p>
              <a:endParaRPr lang="en-US" sz="1200" dirty="0" smtClean="0">
                <a:solidFill>
                  <a:srgbClr val="F2F2F2"/>
                </a:solidFill>
                <a:latin typeface="Comic Sans MS"/>
                <a:cs typeface="Comic Sans MS"/>
              </a:endParaRPr>
            </a:p>
            <a:p>
              <a:endParaRPr lang="en-US" sz="1200" dirty="0" smtClean="0">
                <a:solidFill>
                  <a:srgbClr val="F2F2F2"/>
                </a:solidFill>
                <a:latin typeface="Comic Sans MS"/>
                <a:cs typeface="Comic Sans MS"/>
              </a:endParaRPr>
            </a:p>
            <a:p>
              <a:r>
                <a:rPr lang="en-US" sz="800" i="1" dirty="0" smtClean="0">
                  <a:solidFill>
                    <a:srgbClr val="F2F2F2"/>
                  </a:solidFill>
                  <a:latin typeface="Comic Sans MS"/>
                  <a:cs typeface="Comic Sans MS"/>
                </a:rPr>
                <a:t>From </a:t>
              </a:r>
              <a:r>
                <a:rPr lang="en-US" sz="800" i="1" dirty="0">
                  <a:solidFill>
                    <a:srgbClr val="F2F2F2"/>
                  </a:solidFill>
                  <a:latin typeface="Comic Sans MS"/>
                  <a:cs typeface="Comic Sans MS"/>
                </a:rPr>
                <a:t>Merriam-Webster </a:t>
              </a:r>
              <a:r>
                <a:rPr lang="en-US" sz="800" i="1" dirty="0" smtClean="0">
                  <a:solidFill>
                    <a:srgbClr val="F2F2F2"/>
                  </a:solidFill>
                  <a:latin typeface="Comic Sans MS"/>
                  <a:cs typeface="Comic Sans MS"/>
                </a:rPr>
                <a:t>Thesaurus</a:t>
              </a:r>
              <a:endParaRPr lang="en-US" sz="800" i="1" dirty="0">
                <a:solidFill>
                  <a:srgbClr val="F2F2F2"/>
                </a:solidFill>
                <a:latin typeface="Comic Sans MS"/>
                <a:cs typeface="Comic Sans MS"/>
              </a:endParaRPr>
            </a:p>
          </p:txBody>
        </p:sp>
      </p:grpSp>
      <p:pic>
        <p:nvPicPr>
          <p:cNvPr id="14" name="Sound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25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Encyclopedia</a:t>
            </a:r>
            <a:endParaRPr lang="en-US" dirty="0">
              <a:solidFill>
                <a:srgbClr val="F2F2F2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7276"/>
            <a:ext cx="5010624" cy="431115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An encyclopedia has information about all kinds of different subjects. </a:t>
            </a: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It has so much information that it is divided into separate books called volumes.  The volumes of an encyclopedia are in ABC order.</a:t>
            </a: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solidFill>
                <a:srgbClr val="D7E4BD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4" descr="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650" y="1657276"/>
            <a:ext cx="2914176" cy="3864955"/>
          </a:xfrm>
          <a:prstGeom prst="rect">
            <a:avLst/>
          </a:prstGeom>
        </p:spPr>
      </p:pic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87900" y="6172200"/>
            <a:ext cx="7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Next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642556"/>
            <a:ext cx="13751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rgbClr val="D7E4BD"/>
                </a:solidFill>
                <a:latin typeface="Comic Sans MS"/>
                <a:cs typeface="Comic Sans MS"/>
              </a:rPr>
              <a:t>Image from </a:t>
            </a:r>
            <a:r>
              <a:rPr lang="en-US" sz="800" i="1" dirty="0" err="1" smtClean="0">
                <a:solidFill>
                  <a:srgbClr val="D7E4BD"/>
                </a:solidFill>
                <a:latin typeface="Comic Sans MS"/>
                <a:cs typeface="Comic Sans MS"/>
              </a:rPr>
              <a:t>amazon.com</a:t>
            </a:r>
            <a:endParaRPr lang="en-US" sz="800" i="1" dirty="0">
              <a:solidFill>
                <a:srgbClr val="D7E4BD"/>
              </a:solidFill>
              <a:latin typeface="Comic Sans MS"/>
              <a:cs typeface="Comic Sans MS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8297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0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17216" y="2536098"/>
            <a:ext cx="8069584" cy="2929900"/>
            <a:chOff x="617216" y="2536098"/>
            <a:chExt cx="8069584" cy="2929900"/>
          </a:xfrm>
        </p:grpSpPr>
        <p:sp>
          <p:nvSpPr>
            <p:cNvPr id="5" name="Rectangle 4"/>
            <p:cNvSpPr/>
            <p:nvPr/>
          </p:nvSpPr>
          <p:spPr>
            <a:xfrm>
              <a:off x="617216" y="2536098"/>
              <a:ext cx="8069584" cy="2825104"/>
            </a:xfrm>
            <a:prstGeom prst="rect">
              <a:avLst/>
            </a:prstGeom>
            <a:solidFill>
              <a:srgbClr val="F6CD1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199203" y="2634454"/>
              <a:ext cx="4396449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2F2F2"/>
                  </a:solidFill>
                  <a:latin typeface="Comic Sans MS"/>
                  <a:cs typeface="Comic Sans MS"/>
                </a:rPr>
                <a:t>The </a:t>
              </a:r>
              <a:r>
                <a:rPr lang="en-US" sz="3200" b="1" dirty="0">
                  <a:solidFill>
                    <a:srgbClr val="F2F2F2"/>
                  </a:solidFill>
                  <a:latin typeface="Comic Sans MS"/>
                  <a:cs typeface="Comic Sans MS"/>
                </a:rPr>
                <a:t>polar</a:t>
              </a:r>
              <a:r>
                <a:rPr lang="en-US" sz="3200" dirty="0">
                  <a:solidFill>
                    <a:srgbClr val="F2F2F2"/>
                  </a:solidFill>
                  <a:latin typeface="Comic Sans MS"/>
                  <a:cs typeface="Comic Sans MS"/>
                </a:rPr>
                <a:t> bear is a burly white bear that lives in the lands surrounding the North Pole.</a:t>
              </a:r>
            </a:p>
            <a:p>
              <a:endParaRPr lang="en-US" dirty="0"/>
            </a:p>
          </p:txBody>
        </p:sp>
        <p:pic>
          <p:nvPicPr>
            <p:cNvPr id="4" name="Picture 3" descr="108158-004-E6B7262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76" y="2791143"/>
              <a:ext cx="3093152" cy="2024608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275"/>
            <a:ext cx="8229600" cy="56169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D7E4BD"/>
                </a:solidFill>
                <a:latin typeface="Comic Sans MS"/>
                <a:cs typeface="Comic Sans MS"/>
              </a:rPr>
              <a:t>Do you want to know where polar bears live?  Check out the encyclopedia!</a:t>
            </a:r>
          </a:p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sz="1200" i="1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sz="1200" i="1" dirty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sz="1200" i="1" dirty="0" smtClean="0">
              <a:solidFill>
                <a:srgbClr val="D7E4BD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sz="1200" i="1" dirty="0">
                <a:solidFill>
                  <a:srgbClr val="D7E4BD"/>
                </a:solidFill>
                <a:latin typeface="Comic Sans MS"/>
                <a:cs typeface="Comic Sans MS"/>
              </a:rPr>
              <a:t>	</a:t>
            </a:r>
            <a:r>
              <a:rPr lang="en-US" sz="1200" i="1" dirty="0" smtClean="0">
                <a:solidFill>
                  <a:srgbClr val="F2F2F2"/>
                </a:solidFill>
                <a:latin typeface="Comic Sans MS"/>
                <a:cs typeface="Comic Sans MS"/>
              </a:rPr>
              <a:t>	      </a:t>
            </a:r>
            <a:r>
              <a:rPr lang="en-US" sz="800" i="1" dirty="0" smtClean="0">
                <a:solidFill>
                  <a:srgbClr val="F2F2F2"/>
                </a:solidFill>
                <a:latin typeface="Comic Sans MS"/>
                <a:cs typeface="Comic Sans MS"/>
              </a:rPr>
              <a:t>Greenpeace—EPA/Corbis</a:t>
            </a:r>
            <a:r>
              <a:rPr lang="en-US" sz="800" dirty="0" smtClean="0">
                <a:solidFill>
                  <a:srgbClr val="F2F2F2"/>
                </a:solidFill>
                <a:latin typeface="Comic Sans MS"/>
                <a:cs typeface="Comic Sans MS"/>
              </a:rPr>
              <a:t> </a:t>
            </a:r>
          </a:p>
          <a:p>
            <a:pPr marL="0" indent="0">
              <a:buNone/>
            </a:pPr>
            <a:r>
              <a:rPr lang="en-US" sz="800" dirty="0" smtClean="0">
                <a:solidFill>
                  <a:srgbClr val="F2F2F2"/>
                </a:solidFill>
                <a:latin typeface="Comic Sans MS"/>
                <a:cs typeface="Comic Sans MS"/>
              </a:rPr>
              <a:t>		</a:t>
            </a:r>
            <a:r>
              <a:rPr lang="en-US" sz="800" i="1" dirty="0" smtClean="0">
                <a:solidFill>
                  <a:srgbClr val="F2F2F2"/>
                </a:solidFill>
                <a:latin typeface="Comic Sans MS"/>
                <a:cs typeface="Comic Sans MS"/>
              </a:rPr>
              <a:t>From </a:t>
            </a:r>
            <a:r>
              <a:rPr lang="en-US" sz="800" i="1" dirty="0" err="1" smtClean="0">
                <a:solidFill>
                  <a:srgbClr val="F2F2F2"/>
                </a:solidFill>
                <a:latin typeface="Comic Sans MS"/>
                <a:cs typeface="Comic Sans MS"/>
              </a:rPr>
              <a:t>Encyclopaedia</a:t>
            </a:r>
            <a:r>
              <a:rPr lang="en-US" sz="800" i="1" dirty="0" smtClean="0">
                <a:solidFill>
                  <a:srgbClr val="F2F2F2"/>
                </a:solidFill>
                <a:latin typeface="Comic Sans MS"/>
                <a:cs typeface="Comic Sans MS"/>
              </a:rPr>
              <a:t> Britannica Kids</a:t>
            </a:r>
            <a:endParaRPr lang="en-US" sz="800" dirty="0" smtClean="0">
              <a:solidFill>
                <a:srgbClr val="F2F2F2"/>
              </a:solidFill>
              <a:latin typeface="Comic Sans MS"/>
              <a:cs typeface="Comic Sans MS"/>
            </a:endParaRPr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077200" y="6172200"/>
            <a:ext cx="304800" cy="304800"/>
          </a:xfrm>
          <a:prstGeom prst="actionButtonForwardNext">
            <a:avLst/>
          </a:prstGeom>
          <a:solidFill>
            <a:schemeClr val="bg2">
              <a:lumMod val="50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87900" y="6172200"/>
            <a:ext cx="7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Comic Sans MS"/>
                <a:cs typeface="Comic Sans MS"/>
              </a:rPr>
              <a:t>Next</a:t>
            </a:r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9545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8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1516</Words>
  <Application>Microsoft Macintosh PowerPoint</Application>
  <PresentationFormat>On-screen Show (4:3)</PresentationFormat>
  <Paragraphs>356</Paragraphs>
  <Slides>51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In the Reference Section!</vt:lpstr>
      <vt:lpstr>PowerPoint Presentation</vt:lpstr>
      <vt:lpstr>PowerPoint Presentation</vt:lpstr>
      <vt:lpstr>Dictionary</vt:lpstr>
      <vt:lpstr>PowerPoint Presentation</vt:lpstr>
      <vt:lpstr>Thesaurus</vt:lpstr>
      <vt:lpstr>PowerPoint Presentation</vt:lpstr>
      <vt:lpstr>Encyclopedia</vt:lpstr>
      <vt:lpstr>PowerPoint Presentation</vt:lpstr>
      <vt:lpstr>Atlas</vt:lpstr>
      <vt:lpstr>PowerPoint Presentation</vt:lpstr>
      <vt:lpstr>Almanac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Silver</dc:creator>
  <cp:lastModifiedBy>Annette Lamb</cp:lastModifiedBy>
  <cp:revision>53</cp:revision>
  <dcterms:created xsi:type="dcterms:W3CDTF">2014-04-07T14:43:44Z</dcterms:created>
  <dcterms:modified xsi:type="dcterms:W3CDTF">2014-04-18T01:41:12Z</dcterms:modified>
</cp:coreProperties>
</file>