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8C9E6-D0A7-4F4A-847C-7F48DE4859E4}" type="datetimeFigureOut">
              <a:rPr lang="en-US" smtClean="0"/>
              <a:t>9/9/11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73389-5020-9A4B-92E0-AD7C8E0C3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5EBA0-E37F-6D4D-A151-DBA9EA26CE8E}" type="datetimeFigureOut">
              <a:rPr lang="en-US" smtClean="0"/>
              <a:t>9/9/11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82D81-23D1-384E-887A-4C48B3043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1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82D81-23D1-384E-887A-4C48B30432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4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64F7-20AF-7B4C-9831-BD9B670C383F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2D0-3BEF-7C43-8ED9-0DE23A29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0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64F7-20AF-7B4C-9831-BD9B670C383F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2D0-3BEF-7C43-8ED9-0DE23A29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64F7-20AF-7B4C-9831-BD9B670C383F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2D0-3BEF-7C43-8ED9-0DE23A29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0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64F7-20AF-7B4C-9831-BD9B670C383F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2D0-3BEF-7C43-8ED9-0DE23A29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64F7-20AF-7B4C-9831-BD9B670C383F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2D0-3BEF-7C43-8ED9-0DE23A29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8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64F7-20AF-7B4C-9831-BD9B670C383F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2D0-3BEF-7C43-8ED9-0DE23A29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0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64F7-20AF-7B4C-9831-BD9B670C383F}" type="datetimeFigureOut">
              <a:rPr lang="en-US" smtClean="0"/>
              <a:t>9/9/11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2D0-3BEF-7C43-8ED9-0DE23A29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64F7-20AF-7B4C-9831-BD9B670C383F}" type="datetimeFigureOut">
              <a:rPr lang="en-US" smtClean="0"/>
              <a:t>9/9/11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2D0-3BEF-7C43-8ED9-0DE23A29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64F7-20AF-7B4C-9831-BD9B670C383F}" type="datetimeFigureOut">
              <a:rPr lang="en-US" smtClean="0"/>
              <a:t>9/9/11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2D0-3BEF-7C43-8ED9-0DE23A29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78642" y="5093579"/>
            <a:ext cx="8446210" cy="15058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01870" y="337003"/>
            <a:ext cx="4622982" cy="4636803"/>
          </a:xfrm>
          <a:prstGeom prst="rect">
            <a:avLst/>
          </a:prstGeom>
          <a:solidFill>
            <a:srgbClr val="FFFF99"/>
          </a:solidFill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42" y="338520"/>
            <a:ext cx="5735907" cy="1162050"/>
          </a:xfrm>
        </p:spPr>
        <p:txBody>
          <a:bodyPr anchor="b">
            <a:noAutofit/>
          </a:bodyPr>
          <a:lstStyle>
            <a:lvl1pPr algn="l">
              <a:defRPr sz="3600" b="1">
                <a:latin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1870" y="337003"/>
            <a:ext cx="4622982" cy="4636804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spcAft>
                <a:spcPts val="30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1</a:t>
            </a:r>
          </a:p>
          <a:p>
            <a:pPr lvl="0"/>
            <a:r>
              <a:rPr lang="en-US" dirty="0" smtClean="0"/>
              <a:t>2</a:t>
            </a:r>
          </a:p>
          <a:p>
            <a:pPr lvl="0"/>
            <a:r>
              <a:rPr lang="en-US" dirty="0" smtClean="0"/>
              <a:t>3</a:t>
            </a:r>
          </a:p>
          <a:p>
            <a:pPr lvl="0"/>
            <a:r>
              <a:rPr lang="en-US" dirty="0" smtClean="0"/>
              <a:t>4</a:t>
            </a:r>
          </a:p>
          <a:p>
            <a:pPr lvl="0"/>
            <a:r>
              <a:rPr lang="en-US" dirty="0" smtClean="0"/>
              <a:t>5</a:t>
            </a:r>
          </a:p>
          <a:p>
            <a:pPr lvl="0"/>
            <a:r>
              <a:rPr lang="en-US" dirty="0" smtClean="0"/>
              <a:t>6</a:t>
            </a:r>
          </a:p>
          <a:p>
            <a:pPr lvl="0"/>
            <a:r>
              <a:rPr lang="en-US" dirty="0" smtClean="0"/>
              <a:t>7</a:t>
            </a:r>
          </a:p>
          <a:p>
            <a:pPr lvl="0"/>
            <a:r>
              <a:rPr lang="en-US" dirty="0" smtClean="0"/>
              <a:t>8</a:t>
            </a:r>
          </a:p>
          <a:p>
            <a:pPr lvl="0"/>
            <a:r>
              <a:rPr lang="en-US" dirty="0" smtClean="0"/>
              <a:t>9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63009" y="5211425"/>
            <a:ext cx="8130909" cy="138796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rgbClr val="FFFF99"/>
                </a:solidFill>
                <a:latin typeface="Arial Narrow"/>
              </a:defRPr>
            </a:lvl1pPr>
            <a:lvl2pPr marL="457200" indent="0">
              <a:buFontTx/>
              <a:buNone/>
              <a:defRPr sz="1800">
                <a:solidFill>
                  <a:srgbClr val="FFFF99"/>
                </a:solidFill>
                <a:latin typeface="Arial Narrow"/>
              </a:defRPr>
            </a:lvl2pPr>
            <a:lvl3pPr marL="914400" indent="0">
              <a:buFontTx/>
              <a:buNone/>
              <a:defRPr sz="1800">
                <a:solidFill>
                  <a:srgbClr val="FFFF99"/>
                </a:solidFill>
                <a:latin typeface="Arial Narrow"/>
              </a:defRPr>
            </a:lvl3pPr>
            <a:lvl4pPr marL="1371600" indent="0">
              <a:buFontTx/>
              <a:buNone/>
              <a:defRPr sz="1800">
                <a:solidFill>
                  <a:srgbClr val="FFFF99"/>
                </a:solidFill>
                <a:latin typeface="Arial Narrow"/>
              </a:defRPr>
            </a:lvl4pPr>
            <a:lvl5pPr marL="1828800" indent="0">
              <a:buFontTx/>
              <a:buNone/>
              <a:defRPr sz="1800">
                <a:solidFill>
                  <a:srgbClr val="FFFF99"/>
                </a:solidFill>
                <a:latin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01870" y="810313"/>
            <a:ext cx="46229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24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E64F7-20AF-7B4C-9831-BD9B670C383F}" type="datetimeFigureOut">
              <a:rPr lang="en-US" smtClean="0"/>
              <a:t>9/9/11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432D0-3BEF-7C43-8ED9-0DE23A29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0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E64F7-20AF-7B4C-9831-BD9B670C383F}" type="datetimeFigureOut">
              <a:rPr lang="en-US" smtClean="0"/>
              <a:t>9/9/11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432D0-3BEF-7C43-8ED9-0DE23A29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Preferences:</a:t>
            </a:r>
            <a:br>
              <a:rPr lang="en-US" dirty="0" smtClean="0"/>
            </a:br>
            <a:r>
              <a:rPr lang="en-US" dirty="0" smtClean="0"/>
              <a:t>Sensing Learners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Characteristics</a:t>
            </a:r>
          </a:p>
          <a:p>
            <a:r>
              <a:rPr lang="en-US" dirty="0" smtClean="0"/>
              <a:t>Practical</a:t>
            </a:r>
          </a:p>
          <a:p>
            <a:r>
              <a:rPr lang="en-US" dirty="0" smtClean="0"/>
              <a:t>Oriented toward facts and procedures (sights, sounds, sensations). </a:t>
            </a:r>
          </a:p>
          <a:p>
            <a:r>
              <a:rPr lang="en-US" dirty="0" smtClean="0"/>
              <a:t>They like solving problems based on facts. </a:t>
            </a:r>
          </a:p>
          <a:p>
            <a:r>
              <a:rPr lang="en-US" dirty="0" smtClean="0"/>
              <a:t>They don’t like surprises. </a:t>
            </a:r>
          </a:p>
          <a:p>
            <a:r>
              <a:rPr lang="en-US" dirty="0" smtClean="0"/>
              <a:t>They are slower at translating symbols like words, so may time out on tests.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63009" y="5172143"/>
            <a:ext cx="8130909" cy="1296310"/>
          </a:xfrm>
        </p:spPr>
        <p:txBody>
          <a:bodyPr/>
          <a:lstStyle/>
          <a:p>
            <a:r>
              <a:rPr lang="en-US" dirty="0" smtClean="0"/>
              <a:t>1 – Preferences			2 – </a:t>
            </a:r>
            <a:r>
              <a:rPr lang="en-US" dirty="0" smtClean="0"/>
              <a:t>Perceiving</a:t>
            </a:r>
            <a:r>
              <a:rPr lang="en-US" dirty="0" smtClean="0"/>
              <a:t>		3 – Processing		4 - Perspective</a:t>
            </a:r>
          </a:p>
          <a:p>
            <a:r>
              <a:rPr lang="en-US" dirty="0" smtClean="0"/>
              <a:t>• </a:t>
            </a:r>
            <a:r>
              <a:rPr lang="en-US" i="1" dirty="0" smtClean="0">
                <a:solidFill>
                  <a:schemeClr val="bg1"/>
                </a:solidFill>
              </a:rPr>
              <a:t>Sensing learners		</a:t>
            </a:r>
            <a:r>
              <a:rPr lang="en-US" dirty="0" smtClean="0"/>
              <a:t>• Visual learners		• Active learners		• Sequential learners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• Intuitive learners		• Verbal learners	• Reflective learners	• Global learners</a:t>
            </a:r>
          </a:p>
          <a:p>
            <a:r>
              <a:rPr lang="en-US" dirty="0"/>
              <a:t>	</a:t>
            </a:r>
            <a:r>
              <a:rPr lang="en-US" dirty="0" smtClean="0"/>
              <a:t>				• Kinesthetic learners</a:t>
            </a:r>
          </a:p>
        </p:txBody>
      </p:sp>
      <p:pic>
        <p:nvPicPr>
          <p:cNvPr id="7" name="Picture 6" descr="intuiti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09" y="1500340"/>
            <a:ext cx="3248188" cy="3473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1939" y="4050477"/>
            <a:ext cx="269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concrete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26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Preferences:</a:t>
            </a:r>
            <a:br>
              <a:rPr lang="en-US" dirty="0" smtClean="0"/>
            </a:br>
            <a:r>
              <a:rPr lang="en-US" dirty="0" smtClean="0"/>
              <a:t>Intuitive Learners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Characteristics</a:t>
            </a:r>
          </a:p>
          <a:p>
            <a:r>
              <a:rPr lang="en-US" dirty="0" smtClean="0"/>
              <a:t>Conceptual</a:t>
            </a:r>
          </a:p>
          <a:p>
            <a:r>
              <a:rPr lang="en-US" dirty="0" smtClean="0"/>
              <a:t>Innovative</a:t>
            </a:r>
          </a:p>
          <a:p>
            <a:r>
              <a:rPr lang="en-US" dirty="0"/>
              <a:t>O</a:t>
            </a:r>
            <a:r>
              <a:rPr lang="en-US" dirty="0" smtClean="0"/>
              <a:t>riented toward theories and meanings (possibilities, insights, hunches). </a:t>
            </a:r>
          </a:p>
          <a:p>
            <a:r>
              <a:rPr lang="en-US" dirty="0" smtClean="0"/>
              <a:t>They like innovation, variety, creativity, and playing with ideas. They are impatient with details and make careless mistakes.</a:t>
            </a:r>
            <a:endParaRPr lang="en-US" dirty="0"/>
          </a:p>
        </p:txBody>
      </p:sp>
      <p:pic>
        <p:nvPicPr>
          <p:cNvPr id="5" name="Picture 4" descr="se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700" y="1520256"/>
            <a:ext cx="2482118" cy="34666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1939" y="4050477"/>
            <a:ext cx="269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abstract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563009" y="5172143"/>
            <a:ext cx="8130909" cy="1296310"/>
          </a:xfrm>
        </p:spPr>
        <p:txBody>
          <a:bodyPr/>
          <a:lstStyle/>
          <a:p>
            <a:r>
              <a:rPr lang="en-US" dirty="0" smtClean="0"/>
              <a:t>1 – Preferences			2 – </a:t>
            </a:r>
            <a:r>
              <a:rPr lang="en-US" dirty="0"/>
              <a:t>Perceiving</a:t>
            </a:r>
            <a:r>
              <a:rPr lang="en-US" dirty="0" smtClean="0"/>
              <a:t>		3 – Processing		4 - Perspective</a:t>
            </a:r>
          </a:p>
          <a:p>
            <a:r>
              <a:rPr lang="en-US" dirty="0" smtClean="0"/>
              <a:t>• </a:t>
            </a:r>
            <a:r>
              <a:rPr lang="en-US" i="1" dirty="0" smtClean="0">
                <a:solidFill>
                  <a:schemeClr val="bg1"/>
                </a:solidFill>
              </a:rPr>
              <a:t>Sensing learners		</a:t>
            </a:r>
            <a:r>
              <a:rPr lang="en-US" dirty="0" smtClean="0"/>
              <a:t>• Visual learners		• Active learners		• Sequential learners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• Intuitive learners		• Verbal learners	• Reflective learners	• Global learners</a:t>
            </a:r>
          </a:p>
          <a:p>
            <a:r>
              <a:rPr lang="en-US" dirty="0"/>
              <a:t>	</a:t>
            </a:r>
            <a:r>
              <a:rPr lang="en-US" dirty="0" smtClean="0"/>
              <a:t>				• Kinesthetic learners</a:t>
            </a:r>
          </a:p>
        </p:txBody>
      </p:sp>
    </p:spTree>
    <p:extLst>
      <p:ext uri="{BB962C8B-B14F-4D97-AF65-F5344CB8AC3E}">
        <p14:creationId xmlns:p14="http://schemas.microsoft.com/office/powerpoint/2010/main" val="248577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939" y="1500569"/>
            <a:ext cx="2417373" cy="347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Perceiving:</a:t>
            </a:r>
            <a:br>
              <a:rPr lang="en-US" dirty="0" smtClean="0"/>
            </a:br>
            <a:r>
              <a:rPr lang="en-US" dirty="0" smtClean="0"/>
              <a:t>Visual Learners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Characteristics</a:t>
            </a:r>
          </a:p>
          <a:p>
            <a:r>
              <a:rPr lang="en-US" dirty="0" smtClean="0"/>
              <a:t>Prefer visual representations of presented material (pictures, timelines, diagrams, flow charts, films, demonstrations). </a:t>
            </a:r>
          </a:p>
          <a:p>
            <a:endParaRPr lang="en-US" dirty="0"/>
          </a:p>
          <a:p>
            <a:r>
              <a:rPr lang="en-US" dirty="0" smtClean="0"/>
              <a:t>They tend to forget what people say, but remember visual demonstrations.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1939" y="4050477"/>
            <a:ext cx="269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563009" y="5172143"/>
            <a:ext cx="8130909" cy="1296310"/>
          </a:xfrm>
        </p:spPr>
        <p:txBody>
          <a:bodyPr/>
          <a:lstStyle/>
          <a:p>
            <a:r>
              <a:rPr lang="en-US" dirty="0" smtClean="0"/>
              <a:t>1 – Preferences			2 – </a:t>
            </a:r>
            <a:r>
              <a:rPr lang="en-US" dirty="0"/>
              <a:t>Perceiving</a:t>
            </a:r>
            <a:r>
              <a:rPr lang="en-US" dirty="0" smtClean="0"/>
              <a:t>		3 – Processing		4 - Perspective</a:t>
            </a:r>
          </a:p>
          <a:p>
            <a:r>
              <a:rPr lang="en-US" dirty="0" smtClean="0"/>
              <a:t>• Sensing learners</a:t>
            </a:r>
            <a:r>
              <a:rPr lang="en-US" i="1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• </a:t>
            </a:r>
            <a:r>
              <a:rPr lang="en-US" i="1" dirty="0" smtClean="0">
                <a:solidFill>
                  <a:schemeClr val="bg1"/>
                </a:solidFill>
              </a:rPr>
              <a:t>Visual learners	</a:t>
            </a:r>
            <a:r>
              <a:rPr lang="en-US" dirty="0" smtClean="0"/>
              <a:t>	• Active learners		• Sequential learners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• Intuitive learners		• Verbal learners	• Reflective learners	• Global learners</a:t>
            </a:r>
          </a:p>
          <a:p>
            <a:r>
              <a:rPr lang="en-US" dirty="0"/>
              <a:t>	</a:t>
            </a:r>
            <a:r>
              <a:rPr lang="en-US" dirty="0" smtClean="0"/>
              <a:t>				• Kinesthetic learners</a:t>
            </a:r>
          </a:p>
        </p:txBody>
      </p:sp>
    </p:spTree>
    <p:extLst>
      <p:ext uri="{BB962C8B-B14F-4D97-AF65-F5344CB8AC3E}">
        <p14:creationId xmlns:p14="http://schemas.microsoft.com/office/powerpoint/2010/main" val="251343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09" y="1500569"/>
            <a:ext cx="3149069" cy="347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Perceiving:</a:t>
            </a:r>
            <a:br>
              <a:rPr lang="en-US" dirty="0" smtClean="0"/>
            </a:br>
            <a:r>
              <a:rPr lang="en-US" dirty="0" smtClean="0"/>
              <a:t>Verbal Learners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Characteristics</a:t>
            </a:r>
          </a:p>
          <a:p>
            <a:r>
              <a:rPr lang="en-US" dirty="0" smtClean="0"/>
              <a:t>Prefer written and spoken explanations (readings, lectures, discussions). </a:t>
            </a:r>
          </a:p>
          <a:p>
            <a:endParaRPr lang="en-US" dirty="0"/>
          </a:p>
          <a:p>
            <a:r>
              <a:rPr lang="en-US" dirty="0" smtClean="0"/>
              <a:t>They prefer a verbal explanation and get a lot out of discussions.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1939" y="4050477"/>
            <a:ext cx="269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read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563009" y="5172143"/>
            <a:ext cx="8130909" cy="1296310"/>
          </a:xfrm>
        </p:spPr>
        <p:txBody>
          <a:bodyPr/>
          <a:lstStyle/>
          <a:p>
            <a:r>
              <a:rPr lang="en-US" dirty="0" smtClean="0"/>
              <a:t>1 – Preferences			2 – </a:t>
            </a:r>
            <a:r>
              <a:rPr lang="en-US" dirty="0"/>
              <a:t>Perceiving</a:t>
            </a:r>
            <a:r>
              <a:rPr lang="en-US" dirty="0" smtClean="0"/>
              <a:t>		3 – Processing		4 - Perspective</a:t>
            </a:r>
          </a:p>
          <a:p>
            <a:r>
              <a:rPr lang="en-US" dirty="0" smtClean="0"/>
              <a:t>• Sensing learners</a:t>
            </a:r>
            <a:r>
              <a:rPr lang="en-US" i="1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• Visual learners		• Active learners		• Sequential learners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• Intuitive learners		• </a:t>
            </a:r>
            <a:r>
              <a:rPr lang="en-US" i="1" dirty="0" smtClean="0">
                <a:solidFill>
                  <a:srgbClr val="FFFFFF"/>
                </a:solidFill>
              </a:rPr>
              <a:t>Verbal learners</a:t>
            </a:r>
            <a:r>
              <a:rPr lang="en-US" dirty="0" smtClean="0"/>
              <a:t>	• Reflective learners	• Global learners</a:t>
            </a:r>
          </a:p>
          <a:p>
            <a:r>
              <a:rPr lang="en-US" dirty="0"/>
              <a:t>	</a:t>
            </a:r>
            <a:r>
              <a:rPr lang="en-US" dirty="0" smtClean="0"/>
              <a:t>				• Kinesthetic learners</a:t>
            </a:r>
          </a:p>
        </p:txBody>
      </p:sp>
    </p:spTree>
    <p:extLst>
      <p:ext uri="{BB962C8B-B14F-4D97-AF65-F5344CB8AC3E}">
        <p14:creationId xmlns:p14="http://schemas.microsoft.com/office/powerpoint/2010/main" val="17718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39" y="1448193"/>
            <a:ext cx="2981318" cy="36715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Perceiving:</a:t>
            </a:r>
            <a:br>
              <a:rPr lang="en-US" dirty="0" smtClean="0"/>
            </a:br>
            <a:r>
              <a:rPr lang="en-US" dirty="0" smtClean="0"/>
              <a:t>Kinesthetic Learners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Characteristics</a:t>
            </a:r>
          </a:p>
          <a:p>
            <a:r>
              <a:rPr lang="en-US" dirty="0" smtClean="0"/>
              <a:t>Hands-on demonstrations</a:t>
            </a:r>
          </a:p>
          <a:p>
            <a:endParaRPr lang="en-US" dirty="0" smtClean="0"/>
          </a:p>
          <a:p>
            <a:r>
              <a:rPr lang="en-US" dirty="0" smtClean="0"/>
              <a:t>Movement</a:t>
            </a:r>
          </a:p>
          <a:p>
            <a:endParaRPr lang="en-US" dirty="0"/>
          </a:p>
          <a:p>
            <a:r>
              <a:rPr lang="en-US" dirty="0" smtClean="0"/>
              <a:t>Organizing physical objects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1939" y="4050477"/>
            <a:ext cx="269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563009" y="5172143"/>
            <a:ext cx="8130909" cy="1296310"/>
          </a:xfrm>
        </p:spPr>
        <p:txBody>
          <a:bodyPr/>
          <a:lstStyle/>
          <a:p>
            <a:r>
              <a:rPr lang="en-US" dirty="0" smtClean="0"/>
              <a:t>1 – Preferences			2 – </a:t>
            </a:r>
            <a:r>
              <a:rPr lang="en-US" dirty="0"/>
              <a:t>Perceiving</a:t>
            </a:r>
            <a:r>
              <a:rPr lang="en-US" dirty="0" smtClean="0"/>
              <a:t>		3 – Processing		4 - Perspective</a:t>
            </a:r>
          </a:p>
          <a:p>
            <a:r>
              <a:rPr lang="en-US" dirty="0" smtClean="0"/>
              <a:t>• Sensing learners</a:t>
            </a:r>
            <a:r>
              <a:rPr lang="en-US" i="1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• Visual learners		• Active learners		• Sequential learners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• Intuitive learners		• Verbal learners	• Reflective learners	• Global learners</a:t>
            </a:r>
          </a:p>
          <a:p>
            <a:r>
              <a:rPr lang="en-US" dirty="0"/>
              <a:t>	</a:t>
            </a:r>
            <a:r>
              <a:rPr lang="en-US" dirty="0" smtClean="0"/>
              <a:t>				• </a:t>
            </a:r>
            <a:r>
              <a:rPr lang="en-US" i="1" dirty="0" smtClean="0">
                <a:solidFill>
                  <a:srgbClr val="FFFFFF"/>
                </a:solidFill>
              </a:rPr>
              <a:t>Kinesthetic learners</a:t>
            </a:r>
          </a:p>
        </p:txBody>
      </p:sp>
    </p:spTree>
    <p:extLst>
      <p:ext uri="{BB962C8B-B14F-4D97-AF65-F5344CB8AC3E}">
        <p14:creationId xmlns:p14="http://schemas.microsoft.com/office/powerpoint/2010/main" val="115546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re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82" y="1649848"/>
            <a:ext cx="3859086" cy="3323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Processing:</a:t>
            </a:r>
            <a:br>
              <a:rPr lang="en-US" dirty="0" smtClean="0"/>
            </a:br>
            <a:r>
              <a:rPr lang="en-US" dirty="0" smtClean="0"/>
              <a:t>Active Learners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Characteristics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Learn by trying things out, working with others, testing out ideas, explaining to others (physical engagement or discussion). </a:t>
            </a:r>
          </a:p>
          <a:p>
            <a:r>
              <a:rPr lang="en-US" dirty="0" smtClean="0"/>
              <a:t>They do poorly in lecture situations where they simply listen and aren’t asked to “do”. </a:t>
            </a:r>
          </a:p>
          <a:p>
            <a:r>
              <a:rPr lang="en-US" dirty="0" smtClean="0"/>
              <a:t>They do well in groups. Ask them to evaluate ideas, carry out experiments, and find workable solutions. </a:t>
            </a:r>
          </a:p>
          <a:p>
            <a:r>
              <a:rPr lang="en-US" dirty="0" smtClean="0"/>
              <a:t>They are organizers and decision-makers.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8642" y="3993680"/>
            <a:ext cx="3457681" cy="9801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experimenter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563009" y="5172143"/>
            <a:ext cx="8130909" cy="1296310"/>
          </a:xfrm>
        </p:spPr>
        <p:txBody>
          <a:bodyPr/>
          <a:lstStyle/>
          <a:p>
            <a:r>
              <a:rPr lang="en-US" dirty="0" smtClean="0"/>
              <a:t>1 – Preferences			2 – </a:t>
            </a:r>
            <a:r>
              <a:rPr lang="en-US" dirty="0"/>
              <a:t>Perceiving</a:t>
            </a:r>
            <a:r>
              <a:rPr lang="en-US" dirty="0" smtClean="0"/>
              <a:t>		3 – Processing		4 - Perspective</a:t>
            </a:r>
          </a:p>
          <a:p>
            <a:r>
              <a:rPr lang="en-US" dirty="0" smtClean="0"/>
              <a:t>• Sensing learners</a:t>
            </a:r>
            <a:r>
              <a:rPr lang="en-US" i="1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• Visual learners		• </a:t>
            </a:r>
            <a:r>
              <a:rPr lang="en-US" i="1" dirty="0" smtClean="0">
                <a:solidFill>
                  <a:srgbClr val="FFFFFF"/>
                </a:solidFill>
              </a:rPr>
              <a:t>Active learners</a:t>
            </a:r>
            <a:r>
              <a:rPr lang="en-US" dirty="0" smtClean="0"/>
              <a:t>		• Sequential learners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• Intuitive learners		• Verbal learners	• Reflective learners	• Global learners</a:t>
            </a:r>
          </a:p>
          <a:p>
            <a:r>
              <a:rPr lang="en-US" dirty="0"/>
              <a:t>	</a:t>
            </a:r>
            <a:r>
              <a:rPr lang="en-US" dirty="0" smtClean="0"/>
              <a:t>				• Kinesthetic learners</a:t>
            </a:r>
          </a:p>
        </p:txBody>
      </p:sp>
    </p:spTree>
    <p:extLst>
      <p:ext uri="{BB962C8B-B14F-4D97-AF65-F5344CB8AC3E}">
        <p14:creationId xmlns:p14="http://schemas.microsoft.com/office/powerpoint/2010/main" val="25792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698" y="1597471"/>
            <a:ext cx="2627479" cy="340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Processing:</a:t>
            </a:r>
            <a:br>
              <a:rPr lang="en-US" dirty="0" smtClean="0"/>
            </a:br>
            <a:r>
              <a:rPr lang="en-US" dirty="0" smtClean="0"/>
              <a:t>Reflective Learners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/>
              <a:t>Characteristics</a:t>
            </a:r>
          </a:p>
          <a:p>
            <a:pPr algn="ctr"/>
            <a:endParaRPr lang="en-US" b="1" dirty="0" smtClean="0"/>
          </a:p>
          <a:p>
            <a:r>
              <a:rPr lang="en-US" dirty="0"/>
              <a:t>L</a:t>
            </a:r>
            <a:r>
              <a:rPr lang="en-US" dirty="0" smtClean="0"/>
              <a:t>earn by thinking things through, working alone (through interpersonal thought and quiet activities, watch &amp; listen). </a:t>
            </a:r>
          </a:p>
          <a:p>
            <a:r>
              <a:rPr lang="en-US" dirty="0" smtClean="0"/>
              <a:t>They do poorly in lecture situations where they simply listen and aren’t given time to “think” . </a:t>
            </a:r>
          </a:p>
          <a:p>
            <a:r>
              <a:rPr lang="en-US" dirty="0" smtClean="0"/>
              <a:t>They do best by themselves. Ask them to define problems and propose solutions. </a:t>
            </a:r>
          </a:p>
          <a:p>
            <a:r>
              <a:rPr lang="en-US" dirty="0" smtClean="0"/>
              <a:t>They are modelers and thinkers.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1939" y="4050477"/>
            <a:ext cx="269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observer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563009" y="5172143"/>
            <a:ext cx="8130909" cy="1296310"/>
          </a:xfrm>
        </p:spPr>
        <p:txBody>
          <a:bodyPr/>
          <a:lstStyle/>
          <a:p>
            <a:r>
              <a:rPr lang="en-US" dirty="0" smtClean="0"/>
              <a:t>1 – Preferences			2 – </a:t>
            </a:r>
            <a:r>
              <a:rPr lang="en-US" dirty="0"/>
              <a:t>Perceiving</a:t>
            </a:r>
            <a:r>
              <a:rPr lang="en-US" dirty="0" smtClean="0"/>
              <a:t>		3 – Processing		4 - Perspective</a:t>
            </a:r>
          </a:p>
          <a:p>
            <a:r>
              <a:rPr lang="en-US" dirty="0" smtClean="0"/>
              <a:t>• Sensing learners</a:t>
            </a:r>
            <a:r>
              <a:rPr lang="en-US" i="1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• Visual learners		• Active learners		• Sequential learners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• Intuitive learners		• Verbal learners	• </a:t>
            </a:r>
            <a:r>
              <a:rPr lang="en-US" i="1" dirty="0" smtClean="0">
                <a:solidFill>
                  <a:srgbClr val="FFFFFF"/>
                </a:solidFill>
              </a:rPr>
              <a:t>Reflective learners</a:t>
            </a:r>
            <a:r>
              <a:rPr lang="en-US" dirty="0" smtClean="0"/>
              <a:t>	• Global learners</a:t>
            </a:r>
          </a:p>
          <a:p>
            <a:r>
              <a:rPr lang="en-US" dirty="0"/>
              <a:t>	</a:t>
            </a:r>
            <a:r>
              <a:rPr lang="en-US" dirty="0" smtClean="0"/>
              <a:t>				• Kinesthetic learners</a:t>
            </a:r>
          </a:p>
        </p:txBody>
      </p:sp>
    </p:spTree>
    <p:extLst>
      <p:ext uri="{BB962C8B-B14F-4D97-AF65-F5344CB8AC3E}">
        <p14:creationId xmlns:p14="http://schemas.microsoft.com/office/powerpoint/2010/main" val="147305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652" y="1500570"/>
            <a:ext cx="2878128" cy="3562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Perceptive:</a:t>
            </a:r>
            <a:br>
              <a:rPr lang="en-US" dirty="0" smtClean="0"/>
            </a:br>
            <a:r>
              <a:rPr lang="en-US" dirty="0" smtClean="0"/>
              <a:t>Sequential Learners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dirty="0" smtClean="0"/>
              <a:t>Characteristics</a:t>
            </a:r>
          </a:p>
          <a:p>
            <a:r>
              <a:rPr lang="en-US" dirty="0"/>
              <a:t>L</a:t>
            </a:r>
            <a:r>
              <a:rPr lang="en-US" dirty="0" smtClean="0"/>
              <a:t>inear, orderly, learn in small incremental steps (continual chunks of information, step-by-step progression). </a:t>
            </a:r>
          </a:p>
          <a:p>
            <a:r>
              <a:rPr lang="en-US" dirty="0" smtClean="0"/>
              <a:t>They follow sequential content learning along with way. They can work with ideas they only understand superficially. </a:t>
            </a:r>
          </a:p>
          <a:p>
            <a:r>
              <a:rPr lang="en-US" dirty="0" smtClean="0"/>
              <a:t>They are good at convergent thinking and analysis.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1939" y="4050477"/>
            <a:ext cx="269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trees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563009" y="5172143"/>
            <a:ext cx="8130909" cy="1296310"/>
          </a:xfrm>
        </p:spPr>
        <p:txBody>
          <a:bodyPr/>
          <a:lstStyle/>
          <a:p>
            <a:r>
              <a:rPr lang="en-US" dirty="0" smtClean="0"/>
              <a:t>1 – Preferences			2 – </a:t>
            </a:r>
            <a:r>
              <a:rPr lang="en-US" dirty="0"/>
              <a:t>Perceiving</a:t>
            </a:r>
            <a:r>
              <a:rPr lang="en-US" dirty="0" smtClean="0"/>
              <a:t>		3 – Processing		4 - Perspective</a:t>
            </a:r>
          </a:p>
          <a:p>
            <a:r>
              <a:rPr lang="en-US" dirty="0" smtClean="0"/>
              <a:t>• Sensing learners</a:t>
            </a:r>
            <a:r>
              <a:rPr lang="en-US" i="1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• Visual learners		• Active learners		• </a:t>
            </a:r>
            <a:r>
              <a:rPr lang="en-US" i="1" dirty="0" smtClean="0">
                <a:solidFill>
                  <a:srgbClr val="FFFFFF"/>
                </a:solidFill>
              </a:rPr>
              <a:t>Sequential learners</a:t>
            </a:r>
          </a:p>
          <a:p>
            <a:r>
              <a:rPr lang="en-US" dirty="0" smtClean="0"/>
              <a:t>• Intuitive learners		• Verbal learners	• Reflective learners	• Global learners</a:t>
            </a:r>
          </a:p>
          <a:p>
            <a:r>
              <a:rPr lang="en-US" dirty="0"/>
              <a:t>	</a:t>
            </a:r>
            <a:r>
              <a:rPr lang="en-US" dirty="0" smtClean="0"/>
              <a:t>				• Kinesthetic learners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2419" y="1500570"/>
            <a:ext cx="1819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1 2 3 4 5 6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82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or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38" y="1086805"/>
            <a:ext cx="3830005" cy="4085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Perspective:</a:t>
            </a:r>
            <a:br>
              <a:rPr lang="en-US" dirty="0" smtClean="0"/>
            </a:br>
            <a:r>
              <a:rPr lang="en-US" dirty="0" smtClean="0"/>
              <a:t>Global Learners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b="1" dirty="0" smtClean="0"/>
              <a:t>Characteristics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Holistic, system thinkers, learn in large leap, context and relevance (large jumps, big picture, and “</a:t>
            </a:r>
            <a:r>
              <a:rPr lang="en-US" dirty="0" err="1" smtClean="0"/>
              <a:t>lightbulb</a:t>
            </a:r>
            <a:r>
              <a:rPr lang="en-US" dirty="0" smtClean="0"/>
              <a:t>” moments). They may be lost for a while and suddenly “get it.” </a:t>
            </a:r>
          </a:p>
          <a:p>
            <a:r>
              <a:rPr lang="en-US" dirty="0" smtClean="0"/>
              <a:t>They may not be able to explain how they got to solutions, however they are great at seeing connections between disciplines. </a:t>
            </a:r>
          </a:p>
          <a:p>
            <a:r>
              <a:rPr lang="en-US" dirty="0" smtClean="0"/>
              <a:t>They are good at divergent thinking and synthesis. They are great at seeing the big picture, but can become lost and frustrated when dealing with individual skills and facts.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1939" y="4050477"/>
            <a:ext cx="2691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5400" b="1" cap="none" spc="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 forest</a:t>
            </a:r>
            <a:endParaRPr lang="en-US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>
          <a:xfrm>
            <a:off x="563009" y="5172143"/>
            <a:ext cx="8130909" cy="1296310"/>
          </a:xfrm>
        </p:spPr>
        <p:txBody>
          <a:bodyPr/>
          <a:lstStyle/>
          <a:p>
            <a:r>
              <a:rPr lang="en-US" dirty="0" smtClean="0"/>
              <a:t>1 – Preferences			2 – </a:t>
            </a:r>
            <a:r>
              <a:rPr lang="en-US" dirty="0"/>
              <a:t>Perceiving</a:t>
            </a:r>
            <a:r>
              <a:rPr lang="en-US" dirty="0" smtClean="0"/>
              <a:t>		3 – Processing		4 - Perspective</a:t>
            </a:r>
          </a:p>
          <a:p>
            <a:r>
              <a:rPr lang="en-US" dirty="0" smtClean="0"/>
              <a:t>• Sensing learners</a:t>
            </a:r>
            <a:r>
              <a:rPr lang="en-US" i="1" dirty="0" smtClean="0">
                <a:solidFill>
                  <a:schemeClr val="bg1"/>
                </a:solidFill>
              </a:rPr>
              <a:t>		</a:t>
            </a:r>
            <a:r>
              <a:rPr lang="en-US" dirty="0" smtClean="0"/>
              <a:t>• Visual learners		• Active learners		• Sequential learners</a:t>
            </a:r>
            <a:endParaRPr lang="en-US" i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• Intuitive learners		• Verbal learners	• Reflective learners	• </a:t>
            </a:r>
            <a:r>
              <a:rPr lang="en-US" i="1" dirty="0" smtClean="0">
                <a:solidFill>
                  <a:srgbClr val="FFFFFF"/>
                </a:solidFill>
              </a:rPr>
              <a:t>Global learners</a:t>
            </a:r>
          </a:p>
          <a:p>
            <a:r>
              <a:rPr lang="en-US" dirty="0"/>
              <a:t>	</a:t>
            </a:r>
            <a:r>
              <a:rPr lang="en-US" dirty="0" smtClean="0"/>
              <a:t>				• Kinesthetic learners</a:t>
            </a:r>
          </a:p>
        </p:txBody>
      </p:sp>
    </p:spTree>
    <p:extLst>
      <p:ext uri="{BB962C8B-B14F-4D97-AF65-F5344CB8AC3E}">
        <p14:creationId xmlns:p14="http://schemas.microsoft.com/office/powerpoint/2010/main" val="398384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500</Words>
  <Application>Microsoft Macintosh PowerPoint</Application>
  <PresentationFormat>On-screen Show (4:3)</PresentationFormat>
  <Paragraphs>102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Preferences: Sensing Learners</vt:lpstr>
      <vt:lpstr>Preferences: Intuitive Learners</vt:lpstr>
      <vt:lpstr>Perceiving: Visual Learners</vt:lpstr>
      <vt:lpstr>Perceiving: Verbal Learners</vt:lpstr>
      <vt:lpstr>Perceiving: Kinesthetic Learners</vt:lpstr>
      <vt:lpstr>Processing: Active Learners</vt:lpstr>
      <vt:lpstr>Processing: Reflective Learners</vt:lpstr>
      <vt:lpstr>Perceptive: Sequential Learners</vt:lpstr>
      <vt:lpstr>Perspective: Global Learners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Preferences: Sensing Learners</dc:title>
  <dc:creator>Annette Lamb</dc:creator>
  <cp:lastModifiedBy>Annette Lamb</cp:lastModifiedBy>
  <cp:revision>13</cp:revision>
  <cp:lastPrinted>2011-09-09T21:11:05Z</cp:lastPrinted>
  <dcterms:created xsi:type="dcterms:W3CDTF">2011-09-09T18:39:40Z</dcterms:created>
  <dcterms:modified xsi:type="dcterms:W3CDTF">2011-09-10T00:38:20Z</dcterms:modified>
</cp:coreProperties>
</file>