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1881" r:id="rId2"/>
    <p:sldId id="1882" r:id="rId3"/>
    <p:sldId id="1883" r:id="rId4"/>
    <p:sldId id="1884" r:id="rId5"/>
    <p:sldId id="1885" r:id="rId6"/>
    <p:sldId id="1886" r:id="rId7"/>
    <p:sldId id="1887" r:id="rId8"/>
    <p:sldId id="18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98" autoAdjust="0"/>
    <p:restoredTop sz="66195" autoAdjust="0"/>
  </p:normalViewPr>
  <p:slideViewPr>
    <p:cSldViewPr snapToGrid="0" snapToObjects="1">
      <p:cViewPr>
        <p:scale>
          <a:sx n="66" d="100"/>
          <a:sy n="66" d="100"/>
        </p:scale>
        <p:origin x="-1120" y="-392"/>
      </p:cViewPr>
      <p:guideLst>
        <p:guide orient="horz" pos="2160"/>
        <p:guide pos="2880"/>
      </p:guideLst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BED82-1B44-2341-96C2-12F5D23DBB71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DE523-CFE1-B343-9C5A-E6CA7C87DC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2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designing a set of criteria that fits the needs</a:t>
            </a:r>
            <a:r>
              <a:rPr lang="en-US" baseline="0" dirty="0" smtClean="0"/>
              <a:t> of your students. For instance, a media specialist in Ohio created the SWAT approach for his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E523-CFE1-B343-9C5A-E6CA7C87DCF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Examine the website itself. Look for government and museum sites. Think about the motives of nonprofit or company websites.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E523-CFE1-B343-9C5A-E6CA7C87DCF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1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about who publishes the website. What is their expertise? How can they be contacted? Look for their ABOUT page.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E523-CFE1-B343-9C5A-E6CA7C87DC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82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is the audience for the website? Is it students or adults? Is it biased?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E523-CFE1-B343-9C5A-E6CA7C87DC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99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 for information about the currency of the information. </a:t>
            </a:r>
            <a:r>
              <a:rPr lang="en-US" smtClean="0"/>
              <a:t>Is it new enough for your needs?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DE523-CFE1-B343-9C5A-E6CA7C87DCF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BBCDC24-0E4C-B646-BB7D-ED81731A7496}" type="datetimeFigureOut">
              <a:rPr lang="en-US" smtClean="0"/>
              <a:pPr/>
              <a:t>1/8/12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DD051E-3676-8F40-B07E-1DB9F881C2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44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6000" kern="1200">
          <a:solidFill>
            <a:srgbClr val="FFCC00"/>
          </a:solidFill>
          <a:latin typeface="Hobo Std"/>
          <a:ea typeface="+mj-ea"/>
          <a:cs typeface="Hobo St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36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None/>
        <a:defRPr sz="36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None/>
        <a:defRPr sz="36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None/>
        <a:defRPr sz="36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None/>
        <a:defRPr sz="36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the SWAT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004"/>
            <a:ext cx="8229600" cy="863003"/>
          </a:xfrm>
        </p:spPr>
        <p:txBody>
          <a:bodyPr/>
          <a:lstStyle/>
          <a:p>
            <a:pPr algn="ctr"/>
            <a:r>
              <a:rPr lang="en-US" dirty="0" smtClean="0"/>
              <a:t>Become a lean, mean, research machine!</a:t>
            </a:r>
            <a:endParaRPr lang="en-US" dirty="0"/>
          </a:p>
        </p:txBody>
      </p:sp>
      <p:pic>
        <p:nvPicPr>
          <p:cNvPr id="4" name="Picture 3" descr="333846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69" y="1982108"/>
            <a:ext cx="3185582" cy="487589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457200" y="4964894"/>
            <a:ext cx="5637437" cy="1476485"/>
          </a:xfrm>
          <a:prstGeom prst="wedgeRoundRectCallout">
            <a:avLst>
              <a:gd name="adj1" fmla="val 54193"/>
              <a:gd name="adj2" fmla="val -90666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Just because it looks good doesn’t mean it IS good!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99838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751377" cy="68580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82734"/>
            <a:ext cx="2598977" cy="6529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ite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W</a:t>
            </a:r>
            <a:r>
              <a:rPr lang="en-US" sz="4400" dirty="0" smtClean="0">
                <a:solidFill>
                  <a:schemeClr val="bg1"/>
                </a:solidFill>
              </a:rPr>
              <a:t>ho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A</a:t>
            </a:r>
            <a:r>
              <a:rPr lang="en-US" sz="4400" dirty="0" smtClean="0">
                <a:solidFill>
                  <a:schemeClr val="bg1"/>
                </a:solidFill>
              </a:rPr>
              <a:t>udience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T</a:t>
            </a:r>
            <a:r>
              <a:rPr lang="en-US" sz="4400" dirty="0" smtClean="0">
                <a:solidFill>
                  <a:schemeClr val="bg1"/>
                </a:solidFill>
              </a:rPr>
              <a:t>imeliness</a:t>
            </a:r>
          </a:p>
        </p:txBody>
      </p:sp>
      <p:pic>
        <p:nvPicPr>
          <p:cNvPr id="7" name="Picture 6" descr="swatbrea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7962" y="836759"/>
            <a:ext cx="5994784" cy="599478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136185" y="282734"/>
            <a:ext cx="5637437" cy="717942"/>
          </a:xfrm>
          <a:prstGeom prst="wedgeRoundRectCallout">
            <a:avLst>
              <a:gd name="adj1" fmla="val -7522"/>
              <a:gd name="adj2" fmla="val 175077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Join the SWAT Team!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64774" y="1301104"/>
            <a:ext cx="2308848" cy="1316050"/>
          </a:xfrm>
          <a:prstGeom prst="wedgeRoundRectCallout">
            <a:avLst>
              <a:gd name="adj1" fmla="val -55022"/>
              <a:gd name="adj2" fmla="val 85881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Do website checks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4198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482" y="1525975"/>
            <a:ext cx="6061025" cy="4957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751377" cy="68580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82734"/>
            <a:ext cx="2598977" cy="6529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ite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tx1">
                    <a:lumMod val="65000"/>
                  </a:schemeClr>
                </a:solidFill>
              </a:rPr>
              <a:t>W</a:t>
            </a:r>
            <a:r>
              <a:rPr lang="en-US" sz="4400" dirty="0" smtClean="0">
                <a:solidFill>
                  <a:schemeClr val="tx1">
                    <a:lumMod val="65000"/>
                  </a:schemeClr>
                </a:solidFill>
              </a:rPr>
              <a:t>ho</a:t>
            </a:r>
          </a:p>
          <a:p>
            <a:endParaRPr lang="en-US" sz="4400" dirty="0" smtClean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sz="6000" dirty="0" smtClean="0">
                <a:solidFill>
                  <a:schemeClr val="tx1">
                    <a:lumMod val="65000"/>
                  </a:schemeClr>
                </a:solidFill>
              </a:rPr>
              <a:t>A</a:t>
            </a:r>
            <a:r>
              <a:rPr lang="en-US" sz="4400" dirty="0" smtClean="0">
                <a:solidFill>
                  <a:schemeClr val="tx1">
                    <a:lumMod val="65000"/>
                  </a:schemeClr>
                </a:solidFill>
              </a:rPr>
              <a:t>udience</a:t>
            </a:r>
          </a:p>
          <a:p>
            <a:endParaRPr lang="en-US" sz="4400" dirty="0">
              <a:solidFill>
                <a:schemeClr val="tx1">
                  <a:lumMod val="65000"/>
                </a:schemeClr>
              </a:solidFill>
            </a:endParaRPr>
          </a:p>
          <a:p>
            <a:r>
              <a:rPr lang="en-US" sz="6000" dirty="0" smtClean="0">
                <a:solidFill>
                  <a:schemeClr val="tx1">
                    <a:lumMod val="65000"/>
                  </a:schemeClr>
                </a:solidFill>
              </a:rPr>
              <a:t>T</a:t>
            </a:r>
            <a:r>
              <a:rPr lang="en-US" sz="4400" dirty="0" smtClean="0">
                <a:solidFill>
                  <a:schemeClr val="tx1">
                    <a:lumMod val="65000"/>
                  </a:schemeClr>
                </a:solidFill>
              </a:rPr>
              <a:t>imeliness</a:t>
            </a:r>
            <a:endParaRPr lang="en-US" sz="44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136185" y="313749"/>
            <a:ext cx="5637437" cy="717942"/>
          </a:xfrm>
          <a:prstGeom prst="wedgeRoundRectCallout">
            <a:avLst>
              <a:gd name="adj1" fmla="val -10935"/>
              <a:gd name="adj2" fmla="val 124149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Look for </a:t>
            </a:r>
            <a:r>
              <a:rPr lang="en-US" sz="360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govt</a:t>
            </a:r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 &amp; museum sites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40985" y="2494219"/>
            <a:ext cx="3732637" cy="717942"/>
          </a:xfrm>
          <a:prstGeom prst="wedgeRoundRectCallout">
            <a:avLst>
              <a:gd name="adj1" fmla="val 10115"/>
              <a:gd name="adj2" fmla="val -109047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What’s the </a:t>
            </a:r>
            <a:r>
              <a:rPr lang="fr-FR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motive?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98136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682" y="2232278"/>
            <a:ext cx="6135200" cy="33158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751377" cy="68580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82734"/>
            <a:ext cx="2598977" cy="6529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A6A6A6"/>
                </a:solidFill>
              </a:rPr>
              <a:t>S</a:t>
            </a:r>
            <a:r>
              <a:rPr lang="en-US" sz="4400" dirty="0" smtClean="0">
                <a:solidFill>
                  <a:srgbClr val="A6A6A6"/>
                </a:solidFill>
              </a:rPr>
              <a:t>ite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W</a:t>
            </a:r>
            <a:r>
              <a:rPr lang="en-US" sz="4400" dirty="0" smtClean="0">
                <a:solidFill>
                  <a:schemeClr val="bg1"/>
                </a:solidFill>
              </a:rPr>
              <a:t>ho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rgbClr val="A6A6A6"/>
                </a:solidFill>
              </a:rPr>
              <a:t>A</a:t>
            </a:r>
            <a:r>
              <a:rPr lang="en-US" sz="4400" dirty="0" smtClean="0">
                <a:solidFill>
                  <a:srgbClr val="A6A6A6"/>
                </a:solidFill>
              </a:rPr>
              <a:t>udience</a:t>
            </a:r>
          </a:p>
          <a:p>
            <a:endParaRPr lang="en-US" sz="4400" dirty="0">
              <a:solidFill>
                <a:srgbClr val="A6A6A6"/>
              </a:solidFill>
            </a:endParaRPr>
          </a:p>
          <a:p>
            <a:r>
              <a:rPr lang="en-US" sz="6000" dirty="0" smtClean="0">
                <a:solidFill>
                  <a:srgbClr val="A6A6A6"/>
                </a:solidFill>
              </a:rPr>
              <a:t>T</a:t>
            </a:r>
            <a:r>
              <a:rPr lang="en-US" sz="4400" dirty="0" smtClean="0">
                <a:solidFill>
                  <a:srgbClr val="A6A6A6"/>
                </a:solidFill>
              </a:rPr>
              <a:t>imeliness</a:t>
            </a:r>
            <a:endParaRPr lang="en-US" sz="4400" dirty="0">
              <a:solidFill>
                <a:srgbClr val="A6A6A6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136185" y="313749"/>
            <a:ext cx="5637437" cy="717942"/>
          </a:xfrm>
          <a:prstGeom prst="wedgeRoundRectCallout">
            <a:avLst>
              <a:gd name="adj1" fmla="val -12983"/>
              <a:gd name="adj2" fmla="val 207242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Who published the website?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165302" y="5249950"/>
            <a:ext cx="2847580" cy="900159"/>
          </a:xfrm>
          <a:prstGeom prst="wedgeRoundRectCallout">
            <a:avLst>
              <a:gd name="adj1" fmla="val -50090"/>
              <a:gd name="adj2" fmla="val -129600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About page?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877682" y="5861452"/>
            <a:ext cx="2847580" cy="900159"/>
          </a:xfrm>
          <a:prstGeom prst="wedgeRoundRectCallout">
            <a:avLst>
              <a:gd name="adj1" fmla="val -12928"/>
              <a:gd name="adj2" fmla="val -131737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Contact info?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123061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262" y="1254107"/>
            <a:ext cx="6026542" cy="4595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751377" cy="68580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82734"/>
            <a:ext cx="2598977" cy="6529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A6A6A6"/>
                </a:solidFill>
              </a:rPr>
              <a:t>S</a:t>
            </a:r>
            <a:r>
              <a:rPr lang="en-US" sz="4400" dirty="0" smtClean="0">
                <a:solidFill>
                  <a:srgbClr val="A6A6A6"/>
                </a:solidFill>
              </a:rPr>
              <a:t>ite</a:t>
            </a:r>
          </a:p>
          <a:p>
            <a:endParaRPr lang="en-US" sz="4400" dirty="0">
              <a:solidFill>
                <a:srgbClr val="A6A6A6"/>
              </a:solidFill>
            </a:endParaRPr>
          </a:p>
          <a:p>
            <a:r>
              <a:rPr lang="en-US" sz="6000" dirty="0" smtClean="0">
                <a:solidFill>
                  <a:srgbClr val="A6A6A6"/>
                </a:solidFill>
              </a:rPr>
              <a:t>W</a:t>
            </a:r>
            <a:r>
              <a:rPr lang="en-US" sz="4400" dirty="0" smtClean="0">
                <a:solidFill>
                  <a:srgbClr val="A6A6A6"/>
                </a:solidFill>
              </a:rPr>
              <a:t>ho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A</a:t>
            </a:r>
            <a:r>
              <a:rPr lang="en-US" sz="4400" dirty="0" smtClean="0">
                <a:solidFill>
                  <a:schemeClr val="bg1"/>
                </a:solidFill>
              </a:rPr>
              <a:t>udience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rgbClr val="A6A6A6"/>
                </a:solidFill>
              </a:rPr>
              <a:t>T</a:t>
            </a:r>
            <a:r>
              <a:rPr lang="en-US" sz="4400" dirty="0" smtClean="0">
                <a:solidFill>
                  <a:srgbClr val="A6A6A6"/>
                </a:solidFill>
              </a:rPr>
              <a:t>imeliness</a:t>
            </a:r>
            <a:endParaRPr lang="en-US" sz="4400" dirty="0">
              <a:solidFill>
                <a:srgbClr val="A6A6A6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136185" y="313749"/>
            <a:ext cx="5637437" cy="717942"/>
          </a:xfrm>
          <a:prstGeom prst="wedgeRoundRectCallout">
            <a:avLst>
              <a:gd name="adj1" fmla="val -7522"/>
              <a:gd name="adj2" fmla="val 175077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Who is the site’s audience?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982262" y="5642723"/>
            <a:ext cx="2847580" cy="900159"/>
          </a:xfrm>
          <a:prstGeom prst="wedgeRoundRectCallout">
            <a:avLst>
              <a:gd name="adj1" fmla="val 32343"/>
              <a:gd name="adj2" fmla="val -133875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Is it for you?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82242" y="5626226"/>
            <a:ext cx="2847580" cy="900159"/>
          </a:xfrm>
          <a:prstGeom prst="wedgeRoundRectCallout">
            <a:avLst>
              <a:gd name="adj1" fmla="val -35225"/>
              <a:gd name="adj2" fmla="val -133875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Is it biased?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78627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892" y="1651000"/>
            <a:ext cx="4787900" cy="3556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751377" cy="68580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82734"/>
            <a:ext cx="2598977" cy="6529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A6A6A6"/>
                </a:solidFill>
              </a:rPr>
              <a:t>S</a:t>
            </a:r>
            <a:r>
              <a:rPr lang="en-US" sz="4400" dirty="0" smtClean="0">
                <a:solidFill>
                  <a:srgbClr val="A6A6A6"/>
                </a:solidFill>
              </a:rPr>
              <a:t>ite</a:t>
            </a:r>
          </a:p>
          <a:p>
            <a:endParaRPr lang="en-US" sz="4400" dirty="0">
              <a:solidFill>
                <a:srgbClr val="A6A6A6"/>
              </a:solidFill>
            </a:endParaRPr>
          </a:p>
          <a:p>
            <a:r>
              <a:rPr lang="en-US" sz="6000" dirty="0" smtClean="0">
                <a:solidFill>
                  <a:srgbClr val="A6A6A6"/>
                </a:solidFill>
              </a:rPr>
              <a:t>W</a:t>
            </a:r>
            <a:r>
              <a:rPr lang="en-US" sz="4400" dirty="0" smtClean="0">
                <a:solidFill>
                  <a:srgbClr val="A6A6A6"/>
                </a:solidFill>
              </a:rPr>
              <a:t>ho</a:t>
            </a:r>
          </a:p>
          <a:p>
            <a:endParaRPr lang="en-US" sz="4400" dirty="0" smtClean="0">
              <a:solidFill>
                <a:srgbClr val="A6A6A6"/>
              </a:solidFill>
            </a:endParaRPr>
          </a:p>
          <a:p>
            <a:r>
              <a:rPr lang="en-US" sz="6000" dirty="0" smtClean="0">
                <a:solidFill>
                  <a:srgbClr val="A6A6A6"/>
                </a:solidFill>
              </a:rPr>
              <a:t>A</a:t>
            </a:r>
            <a:r>
              <a:rPr lang="en-US" sz="4400" dirty="0" smtClean="0">
                <a:solidFill>
                  <a:srgbClr val="A6A6A6"/>
                </a:solidFill>
              </a:rPr>
              <a:t>udience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T</a:t>
            </a:r>
            <a:r>
              <a:rPr lang="en-US" sz="4400" dirty="0" smtClean="0">
                <a:solidFill>
                  <a:schemeClr val="bg1"/>
                </a:solidFill>
              </a:rPr>
              <a:t>imeliness</a:t>
            </a:r>
            <a:endParaRPr lang="en-US" sz="4400" dirty="0">
              <a:solidFill>
                <a:srgbClr val="BFBFBF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136185" y="313749"/>
            <a:ext cx="5637437" cy="717942"/>
          </a:xfrm>
          <a:prstGeom prst="wedgeRoundRectCallout">
            <a:avLst>
              <a:gd name="adj1" fmla="val -7522"/>
              <a:gd name="adj2" fmla="val 164355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Is the information current?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2982262" y="5642723"/>
            <a:ext cx="2847580" cy="900159"/>
          </a:xfrm>
          <a:prstGeom prst="wedgeRoundRectCallout">
            <a:avLst>
              <a:gd name="adj1" fmla="val 32343"/>
              <a:gd name="adj2" fmla="val -133875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Date info?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982242" y="5626226"/>
            <a:ext cx="2847580" cy="900159"/>
          </a:xfrm>
          <a:prstGeom prst="wedgeRoundRectCallout">
            <a:avLst>
              <a:gd name="adj1" fmla="val -35225"/>
              <a:gd name="adj2" fmla="val -133875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New enough?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8293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751377" cy="68580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82734"/>
            <a:ext cx="2598977" cy="6529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ite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W</a:t>
            </a:r>
            <a:r>
              <a:rPr lang="en-US" sz="4400" dirty="0" smtClean="0">
                <a:solidFill>
                  <a:schemeClr val="bg1"/>
                </a:solidFill>
              </a:rPr>
              <a:t>ho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A</a:t>
            </a:r>
            <a:r>
              <a:rPr lang="en-US" sz="4400" dirty="0" smtClean="0">
                <a:solidFill>
                  <a:schemeClr val="bg1"/>
                </a:solidFill>
              </a:rPr>
              <a:t>udience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T</a:t>
            </a:r>
            <a:r>
              <a:rPr lang="en-US" sz="4400" dirty="0" smtClean="0">
                <a:solidFill>
                  <a:schemeClr val="bg1"/>
                </a:solidFill>
              </a:rPr>
              <a:t>imeliness</a:t>
            </a:r>
          </a:p>
        </p:txBody>
      </p:sp>
      <p:pic>
        <p:nvPicPr>
          <p:cNvPr id="7" name="Picture 6" descr="swatbrea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2002" y="836759"/>
            <a:ext cx="5994784" cy="5994784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3136185" y="282734"/>
            <a:ext cx="5637437" cy="717942"/>
          </a:xfrm>
          <a:prstGeom prst="wedgeRoundRectCallout">
            <a:avLst>
              <a:gd name="adj1" fmla="val -7522"/>
              <a:gd name="adj2" fmla="val 175077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Before you enter…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464774" y="1301104"/>
            <a:ext cx="2308848" cy="1316050"/>
          </a:xfrm>
          <a:prstGeom prst="wedgeRoundRectCallout">
            <a:avLst>
              <a:gd name="adj1" fmla="val -55022"/>
              <a:gd name="adj2" fmla="val 85881"/>
              <a:gd name="adj3" fmla="val 16667"/>
            </a:avLst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Arial Narrow"/>
                <a:cs typeface="Arial Narrow"/>
              </a:rPr>
              <a:t>Do a SWAT check!</a:t>
            </a:r>
            <a:endParaRPr lang="en-US" sz="3600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93250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751377" cy="6858000"/>
          </a:xfrm>
          <a:prstGeom prst="rect">
            <a:avLst/>
          </a:prstGeom>
          <a:solidFill>
            <a:srgbClr val="FFCC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C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2400" y="282734"/>
            <a:ext cx="2598977" cy="65295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bg1"/>
                </a:solidFill>
              </a:rPr>
              <a:t>S</a:t>
            </a:r>
            <a:r>
              <a:rPr lang="en-US" sz="4400" dirty="0" smtClean="0">
                <a:solidFill>
                  <a:schemeClr val="bg1"/>
                </a:solidFill>
              </a:rPr>
              <a:t>ite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W</a:t>
            </a:r>
            <a:r>
              <a:rPr lang="en-US" sz="4400" dirty="0" smtClean="0">
                <a:solidFill>
                  <a:schemeClr val="bg1"/>
                </a:solidFill>
              </a:rPr>
              <a:t>ho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A</a:t>
            </a:r>
            <a:r>
              <a:rPr lang="en-US" sz="4400" dirty="0" smtClean="0">
                <a:solidFill>
                  <a:schemeClr val="bg1"/>
                </a:solidFill>
              </a:rPr>
              <a:t>udience</a:t>
            </a:r>
          </a:p>
          <a:p>
            <a:endParaRPr lang="en-US" sz="4400" dirty="0">
              <a:solidFill>
                <a:schemeClr val="bg1"/>
              </a:solidFill>
            </a:endParaRPr>
          </a:p>
          <a:p>
            <a:r>
              <a:rPr lang="en-US" sz="6000" dirty="0" smtClean="0">
                <a:solidFill>
                  <a:schemeClr val="bg1"/>
                </a:solidFill>
              </a:rPr>
              <a:t>T</a:t>
            </a:r>
            <a:r>
              <a:rPr lang="en-US" sz="4400" dirty="0" smtClean="0">
                <a:solidFill>
                  <a:schemeClr val="bg1"/>
                </a:solidFill>
              </a:rPr>
              <a:t>imeliness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020742" y="1077651"/>
            <a:ext cx="5666057" cy="5467082"/>
          </a:xfrm>
        </p:spPr>
        <p:txBody>
          <a:bodyPr/>
          <a:lstStyle/>
          <a:p>
            <a:r>
              <a:rPr lang="en-US" dirty="0" smtClean="0"/>
              <a:t>What sites are allies of your research? Why?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sites are enemies of your research?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44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16186</TotalTime>
  <Words>253</Words>
  <Application>Microsoft Macintosh PowerPoint</Application>
  <PresentationFormat>On-screen Show (4:3)</PresentationFormat>
  <Paragraphs>81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Join the SWAT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Annette Lamb</dc:creator>
  <cp:lastModifiedBy>Annette Lamb</cp:lastModifiedBy>
  <cp:revision>382</cp:revision>
  <dcterms:created xsi:type="dcterms:W3CDTF">2010-11-18T15:57:02Z</dcterms:created>
  <dcterms:modified xsi:type="dcterms:W3CDTF">2012-01-08T23:10:42Z</dcterms:modified>
</cp:coreProperties>
</file>